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3" r:id="rId4"/>
    <p:sldMasterId id="2147483800" r:id="rId5"/>
    <p:sldMasterId id="2147483774" r:id="rId6"/>
    <p:sldMasterId id="2147483748" r:id="rId7"/>
    <p:sldMasterId id="2147483691" r:id="rId8"/>
    <p:sldMasterId id="2147483722" r:id="rId9"/>
    <p:sldMasterId id="2147483842" r:id="rId10"/>
  </p:sldMasterIdLst>
  <p:notesMasterIdLst>
    <p:notesMasterId r:id="rId23"/>
  </p:notesMasterIdLst>
  <p:handoutMasterIdLst>
    <p:handoutMasterId r:id="rId24"/>
  </p:handoutMasterIdLst>
  <p:sldIdLst>
    <p:sldId id="256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59" r:id="rId22"/>
  </p:sldIdLst>
  <p:sldSz cx="12192000" cy="6858000"/>
  <p:notesSz cx="6811963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3871" userDrawn="1">
          <p15:clr>
            <a:srgbClr val="A4A3A4"/>
          </p15:clr>
        </p15:guide>
        <p15:guide id="3" pos="7529" userDrawn="1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orient="horz" pos="2999" userDrawn="1">
          <p15:clr>
            <a:srgbClr val="A4A3A4"/>
          </p15:clr>
        </p15:guide>
        <p15:guide id="6" pos="423" userDrawn="1">
          <p15:clr>
            <a:srgbClr val="A4A3A4"/>
          </p15:clr>
        </p15:guide>
        <p15:guide id="7" pos="1209" userDrawn="1">
          <p15:clr>
            <a:srgbClr val="A4A3A4"/>
          </p15:clr>
        </p15:guide>
        <p15:guide id="8" pos="3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e Niklassen" initials="MN" lastIdx="1" clrIdx="0">
    <p:extLst>
      <p:ext uri="{19B8F6BF-5375-455C-9EA6-DF929625EA0E}">
        <p15:presenceInfo xmlns:p15="http://schemas.microsoft.com/office/powerpoint/2012/main" userId="S::MN@pluss.dk::055c588f-8fa1-460a-9ad5-88f38a1726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1AB"/>
    <a:srgbClr val="00A0AE"/>
    <a:srgbClr val="006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374" autoAdjust="0"/>
  </p:normalViewPr>
  <p:slideViewPr>
    <p:cSldViewPr snapToGrid="0" snapToObjects="1">
      <p:cViewPr varScale="1">
        <p:scale>
          <a:sx n="114" d="100"/>
          <a:sy n="114" d="100"/>
        </p:scale>
        <p:origin x="354" y="102"/>
      </p:cViewPr>
      <p:guideLst>
        <p:guide orient="horz" pos="731"/>
        <p:guide pos="3871"/>
        <p:guide pos="7529"/>
        <p:guide orient="horz" pos="3974"/>
        <p:guide orient="horz" pos="2999"/>
        <p:guide pos="423"/>
        <p:guide pos="1209"/>
        <p:guide pos="3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PL-DC01\Pluss%20Filer\06%20Kundeprojekter\1349%20-%20Rummelig%20imidt\05%20Projektaktiviteter\05.%20Evaluering\Virksomhedssurvey\Data%20fra%20virksomheds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000" b="1" dirty="0"/>
              <a:t>Antal</a:t>
            </a:r>
            <a:r>
              <a:rPr lang="da-DK" sz="1000" b="1" baseline="0" dirty="0"/>
              <a:t> g</a:t>
            </a:r>
            <a:r>
              <a:rPr lang="da-DK" sz="1000" b="1" dirty="0"/>
              <a:t>ennemførte besvarelser fordelt på Task-Forces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'Deskriptiv statistik'!$B$9</c:f>
              <c:strCache>
                <c:ptCount val="1"/>
                <c:pt idx="0">
                  <c:v>Antal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'Deskriptiv statistik'!$A$10:$A$15</c:f>
              <c:strCache>
                <c:ptCount val="6"/>
                <c:pt idx="0">
                  <c:v>Hedenssted</c:v>
                </c:pt>
                <c:pt idx="1">
                  <c:v>Favrskov</c:v>
                </c:pt>
                <c:pt idx="2">
                  <c:v>Horsens</c:v>
                </c:pt>
                <c:pt idx="3">
                  <c:v>Gullestrup</c:v>
                </c:pt>
                <c:pt idx="4">
                  <c:v>Silkeborg</c:v>
                </c:pt>
                <c:pt idx="5">
                  <c:v>Flere</c:v>
                </c:pt>
              </c:strCache>
            </c:strRef>
          </c:cat>
          <c:val>
            <c:numRef>
              <c:f>'Deskriptiv statistik'!$B$10:$B$15</c:f>
              <c:numCache>
                <c:formatCode>General</c:formatCode>
                <c:ptCount val="6"/>
                <c:pt idx="0">
                  <c:v>17</c:v>
                </c:pt>
                <c:pt idx="1">
                  <c:v>9</c:v>
                </c:pt>
                <c:pt idx="2">
                  <c:v>8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B-4997-8A1C-024A8E7D8E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52308096"/>
        <c:axId val="252323328"/>
      </c:barChart>
      <c:catAx>
        <c:axId val="252308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2323328"/>
        <c:crosses val="autoZero"/>
        <c:auto val="1"/>
        <c:lblAlgn val="ctr"/>
        <c:lblOffset val="100"/>
        <c:noMultiLvlLbl val="0"/>
      </c:catAx>
      <c:valAx>
        <c:axId val="252323328"/>
        <c:scaling>
          <c:orientation val="minMax"/>
          <c:max val="2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230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da-DK" sz="900" b="1"/>
              <a:t>Havde I før deltagelsen i Task Forcen borgere ”på kanten af arbejdsmarkedet” til-knyttet virksomheden?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da-DK" sz="900" b="0" i="1" baseline="0">
                <a:effectLst/>
              </a:rPr>
              <a:t>Hedensted n=17; Horsens n=7; Favrskov n=8</a:t>
            </a:r>
            <a:endParaRPr lang="da-DK" sz="9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'Hedensted, Horsens, Favrskov'!$H$16</c:f>
              <c:strCache>
                <c:ptCount val="1"/>
                <c:pt idx="0">
                  <c:v>Hedensted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'Hedensted, Horsens, Favrskov'!$G$17:$G$20</c:f>
              <c:strCache>
                <c:ptCount val="4"/>
                <c:pt idx="0">
                  <c:v>Nej – vi havde ikke nogen ”på kanten af arbejdsmarkedet” tilknyttet virksomheden</c:v>
                </c:pt>
                <c:pt idx="1">
                  <c:v>Ja – vi havde én enkelt person tilknyttet </c:v>
                </c:pt>
                <c:pt idx="2">
                  <c:v>Ja – vi havde flere end én person tilknyttet</c:v>
                </c:pt>
                <c:pt idx="3">
                  <c:v>Andet, uddyb venligst:</c:v>
                </c:pt>
              </c:strCache>
            </c:strRef>
          </c:cat>
          <c:val>
            <c:numRef>
              <c:f>'Hedensted, Horsens, Favrskov'!$H$17:$H$20</c:f>
              <c:numCache>
                <c:formatCode>0%</c:formatCode>
                <c:ptCount val="4"/>
                <c:pt idx="0">
                  <c:v>0.47058823529411764</c:v>
                </c:pt>
                <c:pt idx="1">
                  <c:v>0.41176470588235292</c:v>
                </c:pt>
                <c:pt idx="2">
                  <c:v>0.11764705882352941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E-4ECD-B88D-FF91101ADC40}"/>
            </c:ext>
          </c:extLst>
        </c:ser>
        <c:ser>
          <c:idx val="1"/>
          <c:order val="1"/>
          <c:tx>
            <c:strRef>
              <c:f>'Hedensted, Horsens, Favrskov'!$I$16</c:f>
              <c:strCache>
                <c:ptCount val="1"/>
                <c:pt idx="0">
                  <c:v>Horsens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'Hedensted, Horsens, Favrskov'!$G$17:$G$20</c:f>
              <c:strCache>
                <c:ptCount val="4"/>
                <c:pt idx="0">
                  <c:v>Nej – vi havde ikke nogen ”på kanten af arbejdsmarkedet” tilknyttet virksomheden</c:v>
                </c:pt>
                <c:pt idx="1">
                  <c:v>Ja – vi havde én enkelt person tilknyttet </c:v>
                </c:pt>
                <c:pt idx="2">
                  <c:v>Ja – vi havde flere end én person tilknyttet</c:v>
                </c:pt>
                <c:pt idx="3">
                  <c:v>Andet, uddyb venligst:</c:v>
                </c:pt>
              </c:strCache>
            </c:strRef>
          </c:cat>
          <c:val>
            <c:numRef>
              <c:f>'Hedensted, Horsens, Favrskov'!$I$17:$I$20</c:f>
              <c:numCache>
                <c:formatCode>0%</c:formatCode>
                <c:ptCount val="4"/>
                <c:pt idx="0">
                  <c:v>0.5714285714285714</c:v>
                </c:pt>
                <c:pt idx="1">
                  <c:v>0</c:v>
                </c:pt>
                <c:pt idx="2">
                  <c:v>0.2857142857142857</c:v>
                </c:pt>
                <c:pt idx="3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E-4ECD-B88D-FF91101ADC40}"/>
            </c:ext>
          </c:extLst>
        </c:ser>
        <c:ser>
          <c:idx val="2"/>
          <c:order val="2"/>
          <c:tx>
            <c:strRef>
              <c:f>'Hedensted, Horsens, Favrskov'!$J$16</c:f>
              <c:strCache>
                <c:ptCount val="1"/>
                <c:pt idx="0">
                  <c:v>Favrskov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'Hedensted, Horsens, Favrskov'!$G$17:$G$20</c:f>
              <c:strCache>
                <c:ptCount val="4"/>
                <c:pt idx="0">
                  <c:v>Nej – vi havde ikke nogen ”på kanten af arbejdsmarkedet” tilknyttet virksomheden</c:v>
                </c:pt>
                <c:pt idx="1">
                  <c:v>Ja – vi havde én enkelt person tilknyttet </c:v>
                </c:pt>
                <c:pt idx="2">
                  <c:v>Ja – vi havde flere end én person tilknyttet</c:v>
                </c:pt>
                <c:pt idx="3">
                  <c:v>Andet, uddyb venligst:</c:v>
                </c:pt>
              </c:strCache>
            </c:strRef>
          </c:cat>
          <c:val>
            <c:numRef>
              <c:f>'Hedensted, Horsens, Favrskov'!$J$17:$J$20</c:f>
              <c:numCache>
                <c:formatCode>0%</c:formatCode>
                <c:ptCount val="4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0E-4ECD-B88D-FF91101AD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1425536"/>
        <c:axId val="251427072"/>
      </c:barChart>
      <c:catAx>
        <c:axId val="25142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900" b="1"/>
              <a:t>Hvilket udbytte har du og din virksomhed fået ud af at deltage i Task Forcen?</a:t>
            </a:r>
          </a:p>
          <a:p>
            <a:pPr>
              <a:defRPr/>
            </a:pPr>
            <a:r>
              <a:rPr lang="da-DK" sz="900" i="1"/>
              <a:t>Hedensted n=17;</a:t>
            </a:r>
            <a:r>
              <a:rPr lang="da-DK" sz="900" i="1" baseline="0"/>
              <a:t> Horsens n=7; Favrskov n=7</a:t>
            </a:r>
            <a:endParaRPr lang="da-DK" sz="9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'Hedensted, Horsens, Favrskov'!$H$26</c:f>
              <c:strCache>
                <c:ptCount val="1"/>
                <c:pt idx="0">
                  <c:v>Hedensted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'Hedensted, Horsens, Favrskov'!$G$27:$G$34</c:f>
              <c:strCache>
                <c:ptCount val="8"/>
                <c:pt idx="0">
                  <c:v>Jeg er blevet inspireret til at tage socialt ansvar i min virksomhed</c:v>
                </c:pt>
                <c:pt idx="1">
                  <c:v>Jeg har fået større viden omkring målgruppens udfordringer med at være på arbejdsmarkedet</c:v>
                </c:pt>
                <c:pt idx="2">
                  <c:v>Jeg har været med til at udvikle idéer til at øge virksomhedernes sociale ansvar</c:v>
                </c:pt>
                <c:pt idx="3">
                  <c:v>Jeg har været med til at opnå konkrete resultater i forhold til at skabe jobs til udfordrede mennesker</c:v>
                </c:pt>
                <c:pt idx="4">
                  <c:v>Jeg har opbygget et netværk af andre virksomhedsledere, hvor vi sparrer omkring socialt ansvar</c:v>
                </c:pt>
                <c:pt idx="5">
                  <c:v>Min virksomhed er tilført viden i forhold til at rumme udfordrede mennesker i virksomheden</c:v>
                </c:pt>
                <c:pt idx="6">
                  <c:v>Det har været værdifuldt og givende at være medlem af Task Forcen</c:v>
                </c:pt>
                <c:pt idx="7">
                  <c:v>Andet, uddyb venligst: </c:v>
                </c:pt>
              </c:strCache>
            </c:strRef>
          </c:cat>
          <c:val>
            <c:numRef>
              <c:f>'Hedensted, Horsens, Favrskov'!$H$27:$H$34</c:f>
              <c:numCache>
                <c:formatCode>0%</c:formatCode>
                <c:ptCount val="8"/>
                <c:pt idx="0">
                  <c:v>0.70588235294117652</c:v>
                </c:pt>
                <c:pt idx="1">
                  <c:v>0.70588235294117652</c:v>
                </c:pt>
                <c:pt idx="2">
                  <c:v>0.41176470588235292</c:v>
                </c:pt>
                <c:pt idx="3">
                  <c:v>0.41176470588235292</c:v>
                </c:pt>
                <c:pt idx="4">
                  <c:v>0.70588235294117652</c:v>
                </c:pt>
                <c:pt idx="5">
                  <c:v>0.41176470588235292</c:v>
                </c:pt>
                <c:pt idx="6">
                  <c:v>0.82352941176470584</c:v>
                </c:pt>
                <c:pt idx="7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8D6-AE2E-C6DA6B596365}"/>
            </c:ext>
          </c:extLst>
        </c:ser>
        <c:ser>
          <c:idx val="1"/>
          <c:order val="1"/>
          <c:tx>
            <c:strRef>
              <c:f>'Hedensted, Horsens, Favrskov'!$I$26</c:f>
              <c:strCache>
                <c:ptCount val="1"/>
                <c:pt idx="0">
                  <c:v>Horsens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'Hedensted, Horsens, Favrskov'!$G$27:$G$34</c:f>
              <c:strCache>
                <c:ptCount val="8"/>
                <c:pt idx="0">
                  <c:v>Jeg er blevet inspireret til at tage socialt ansvar i min virksomhed</c:v>
                </c:pt>
                <c:pt idx="1">
                  <c:v>Jeg har fået større viden omkring målgruppens udfordringer med at være på arbejdsmarkedet</c:v>
                </c:pt>
                <c:pt idx="2">
                  <c:v>Jeg har været med til at udvikle idéer til at øge virksomhedernes sociale ansvar</c:v>
                </c:pt>
                <c:pt idx="3">
                  <c:v>Jeg har været med til at opnå konkrete resultater i forhold til at skabe jobs til udfordrede mennesker</c:v>
                </c:pt>
                <c:pt idx="4">
                  <c:v>Jeg har opbygget et netværk af andre virksomhedsledere, hvor vi sparrer omkring socialt ansvar</c:v>
                </c:pt>
                <c:pt idx="5">
                  <c:v>Min virksomhed er tilført viden i forhold til at rumme udfordrede mennesker i virksomheden</c:v>
                </c:pt>
                <c:pt idx="6">
                  <c:v>Det har været værdifuldt og givende at være medlem af Task Forcen</c:v>
                </c:pt>
                <c:pt idx="7">
                  <c:v>Andet, uddyb venligst: </c:v>
                </c:pt>
              </c:strCache>
            </c:strRef>
          </c:cat>
          <c:val>
            <c:numRef>
              <c:f>'Hedensted, Horsens, Favrskov'!$I$27:$I$34</c:f>
              <c:numCache>
                <c:formatCode>0%</c:formatCode>
                <c:ptCount val="8"/>
                <c:pt idx="0">
                  <c:v>0.5714285714285714</c:v>
                </c:pt>
                <c:pt idx="1">
                  <c:v>0.5714285714285714</c:v>
                </c:pt>
                <c:pt idx="2">
                  <c:v>0.7142857142857143</c:v>
                </c:pt>
                <c:pt idx="3">
                  <c:v>0.5714285714285714</c:v>
                </c:pt>
                <c:pt idx="4">
                  <c:v>0.5714285714285714</c:v>
                </c:pt>
                <c:pt idx="5">
                  <c:v>0.2857142857142857</c:v>
                </c:pt>
                <c:pt idx="6">
                  <c:v>0.5714285714285714</c:v>
                </c:pt>
                <c:pt idx="7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8D6-AE2E-C6DA6B596365}"/>
            </c:ext>
          </c:extLst>
        </c:ser>
        <c:ser>
          <c:idx val="2"/>
          <c:order val="2"/>
          <c:tx>
            <c:strRef>
              <c:f>'Hedensted, Horsens, Favrskov'!$J$26</c:f>
              <c:strCache>
                <c:ptCount val="1"/>
                <c:pt idx="0">
                  <c:v>Favrskov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'Hedensted, Horsens, Favrskov'!$G$27:$G$34</c:f>
              <c:strCache>
                <c:ptCount val="8"/>
                <c:pt idx="0">
                  <c:v>Jeg er blevet inspireret til at tage socialt ansvar i min virksomhed</c:v>
                </c:pt>
                <c:pt idx="1">
                  <c:v>Jeg har fået større viden omkring målgruppens udfordringer med at være på arbejdsmarkedet</c:v>
                </c:pt>
                <c:pt idx="2">
                  <c:v>Jeg har været med til at udvikle idéer til at øge virksomhedernes sociale ansvar</c:v>
                </c:pt>
                <c:pt idx="3">
                  <c:v>Jeg har været med til at opnå konkrete resultater i forhold til at skabe jobs til udfordrede mennesker</c:v>
                </c:pt>
                <c:pt idx="4">
                  <c:v>Jeg har opbygget et netværk af andre virksomhedsledere, hvor vi sparrer omkring socialt ansvar</c:v>
                </c:pt>
                <c:pt idx="5">
                  <c:v>Min virksomhed er tilført viden i forhold til at rumme udfordrede mennesker i virksomheden</c:v>
                </c:pt>
                <c:pt idx="6">
                  <c:v>Det har været værdifuldt og givende at være medlem af Task Forcen</c:v>
                </c:pt>
                <c:pt idx="7">
                  <c:v>Andet, uddyb venligst: </c:v>
                </c:pt>
              </c:strCache>
            </c:strRef>
          </c:cat>
          <c:val>
            <c:numRef>
              <c:f>'Hedensted, Horsens, Favrskov'!$J$27:$J$34</c:f>
              <c:numCache>
                <c:formatCode>0%</c:formatCode>
                <c:ptCount val="8"/>
                <c:pt idx="0">
                  <c:v>0.7142857142857143</c:v>
                </c:pt>
                <c:pt idx="1">
                  <c:v>0.5714285714285714</c:v>
                </c:pt>
                <c:pt idx="2">
                  <c:v>0.14285714285714285</c:v>
                </c:pt>
                <c:pt idx="3">
                  <c:v>0.2857142857142857</c:v>
                </c:pt>
                <c:pt idx="4">
                  <c:v>0.42857142857142855</c:v>
                </c:pt>
                <c:pt idx="5">
                  <c:v>0.2857142857142857</c:v>
                </c:pt>
                <c:pt idx="6">
                  <c:v>0.42857142857142855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A3-48D6-AE2E-C6DA6B596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900" b="1"/>
              <a:t>Har deltagelsen i Task Force inspireret jer til at gøre en større indsats for at finde plads til mennesker ”på kanten af arbejdsmarkedet”?</a:t>
            </a:r>
          </a:p>
          <a:p>
            <a:pPr>
              <a:defRPr/>
            </a:pPr>
            <a:r>
              <a:rPr lang="da-DK" sz="900" i="1"/>
              <a:t>Hedensted n=17; Horsens n=7;</a:t>
            </a:r>
            <a:r>
              <a:rPr lang="da-DK" sz="900" i="1" baseline="0"/>
              <a:t> Favrskov n=7</a:t>
            </a:r>
            <a:endParaRPr lang="da-DK" sz="9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'Hedensted, Horsens, Favrskov'!$H$40</c:f>
              <c:strCache>
                <c:ptCount val="1"/>
                <c:pt idx="0">
                  <c:v>Hedensted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'Hedensted, Horsens, Favrskov'!$G$41:$G$45</c:f>
              <c:strCache>
                <c:ptCount val="5"/>
                <c:pt idx="0">
                  <c:v>Ja – vi har fundet plads til flere personer i virksomheden</c:v>
                </c:pt>
                <c:pt idx="1">
                  <c:v>Ja – vi gør en større indsats for, at de personer vi har tilknyttet gradvist skal blive en integreret del af virksomheden/arbejdsmarkedet</c:v>
                </c:pt>
                <c:pt idx="2">
                  <c:v>Ja – vi har fundet plads til flere personer i virksomheden og gør en større indsats for, at de gradvist skal blive en integreret del af virksomheden/arbejdsmarkedet </c:v>
                </c:pt>
                <c:pt idx="3">
                  <c:v>Nej – vi gør den samme indsats som før</c:v>
                </c:pt>
                <c:pt idx="4">
                  <c:v>Andet, uddyb venligst: </c:v>
                </c:pt>
              </c:strCache>
            </c:strRef>
          </c:cat>
          <c:val>
            <c:numRef>
              <c:f>'Hedensted, Horsens, Favrskov'!$H$41:$H$45</c:f>
              <c:numCache>
                <c:formatCode>0%</c:formatCode>
                <c:ptCount val="5"/>
                <c:pt idx="0">
                  <c:v>0.29411764705882354</c:v>
                </c:pt>
                <c:pt idx="1">
                  <c:v>0.35294117647058826</c:v>
                </c:pt>
                <c:pt idx="2">
                  <c:v>0.11764705882352941</c:v>
                </c:pt>
                <c:pt idx="3">
                  <c:v>0.29411764705882354</c:v>
                </c:pt>
                <c:pt idx="4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E-487F-BCBA-7DAAB692643A}"/>
            </c:ext>
          </c:extLst>
        </c:ser>
        <c:ser>
          <c:idx val="1"/>
          <c:order val="1"/>
          <c:tx>
            <c:strRef>
              <c:f>'Hedensted, Horsens, Favrskov'!$I$40</c:f>
              <c:strCache>
                <c:ptCount val="1"/>
                <c:pt idx="0">
                  <c:v>Horsens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'Hedensted, Horsens, Favrskov'!$G$41:$G$45</c:f>
              <c:strCache>
                <c:ptCount val="5"/>
                <c:pt idx="0">
                  <c:v>Ja – vi har fundet plads til flere personer i virksomheden</c:v>
                </c:pt>
                <c:pt idx="1">
                  <c:v>Ja – vi gør en større indsats for, at de personer vi har tilknyttet gradvist skal blive en integreret del af virksomheden/arbejdsmarkedet</c:v>
                </c:pt>
                <c:pt idx="2">
                  <c:v>Ja – vi har fundet plads til flere personer i virksomheden og gør en større indsats for, at de gradvist skal blive en integreret del af virksomheden/arbejdsmarkedet </c:v>
                </c:pt>
                <c:pt idx="3">
                  <c:v>Nej – vi gør den samme indsats som før</c:v>
                </c:pt>
                <c:pt idx="4">
                  <c:v>Andet, uddyb venligst: </c:v>
                </c:pt>
              </c:strCache>
            </c:strRef>
          </c:cat>
          <c:val>
            <c:numRef>
              <c:f>'Hedensted, Horsens, Favrskov'!$I$41:$I$45</c:f>
              <c:numCache>
                <c:formatCode>0%</c:formatCode>
                <c:ptCount val="5"/>
                <c:pt idx="0">
                  <c:v>0.42857142857142855</c:v>
                </c:pt>
                <c:pt idx="1">
                  <c:v>0.5714285714285714</c:v>
                </c:pt>
                <c:pt idx="2">
                  <c:v>0.42857142857142855</c:v>
                </c:pt>
                <c:pt idx="3">
                  <c:v>0.2857142857142857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4E-487F-BCBA-7DAAB692643A}"/>
            </c:ext>
          </c:extLst>
        </c:ser>
        <c:ser>
          <c:idx val="2"/>
          <c:order val="2"/>
          <c:tx>
            <c:strRef>
              <c:f>'Hedensted, Horsens, Favrskov'!$J$40</c:f>
              <c:strCache>
                <c:ptCount val="1"/>
                <c:pt idx="0">
                  <c:v>Favrskov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'Hedensted, Horsens, Favrskov'!$G$41:$G$45</c:f>
              <c:strCache>
                <c:ptCount val="5"/>
                <c:pt idx="0">
                  <c:v>Ja – vi har fundet plads til flere personer i virksomheden</c:v>
                </c:pt>
                <c:pt idx="1">
                  <c:v>Ja – vi gør en større indsats for, at de personer vi har tilknyttet gradvist skal blive en integreret del af virksomheden/arbejdsmarkedet</c:v>
                </c:pt>
                <c:pt idx="2">
                  <c:v>Ja – vi har fundet plads til flere personer i virksomheden og gør en større indsats for, at de gradvist skal blive en integreret del af virksomheden/arbejdsmarkedet </c:v>
                </c:pt>
                <c:pt idx="3">
                  <c:v>Nej – vi gør den samme indsats som før</c:v>
                </c:pt>
                <c:pt idx="4">
                  <c:v>Andet, uddyb venligst: </c:v>
                </c:pt>
              </c:strCache>
            </c:strRef>
          </c:cat>
          <c:val>
            <c:numRef>
              <c:f>'Hedensted, Horsens, Favrskov'!$J$41:$J$45</c:f>
              <c:numCache>
                <c:formatCode>0%</c:formatCode>
                <c:ptCount val="5"/>
                <c:pt idx="0">
                  <c:v>0.2857142857142857</c:v>
                </c:pt>
                <c:pt idx="1">
                  <c:v>0.42857142857142855</c:v>
                </c:pt>
                <c:pt idx="2">
                  <c:v>0.14285714285714285</c:v>
                </c:pt>
                <c:pt idx="3">
                  <c:v>0.2857142857142857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4E-487F-BCBA-7DAAB69264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0.60000000000000009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900" b="1"/>
              <a:t>I hvilket omfang har I gjort andre virksomheder opmærksomme på værdien af at tage et socialt ansvar?</a:t>
            </a:r>
          </a:p>
          <a:p>
            <a:pPr>
              <a:defRPr/>
            </a:pPr>
            <a:r>
              <a:rPr lang="da-DK" sz="900" i="1"/>
              <a:t>Hedensted n=17; Horsens n=7; Favrskov</a:t>
            </a:r>
            <a:r>
              <a:rPr lang="da-DK" sz="900" i="1" baseline="0"/>
              <a:t> n=7</a:t>
            </a:r>
            <a:endParaRPr lang="da-DK" sz="9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'Hedensted, Horsens, Favrskov'!$H$51</c:f>
              <c:strCache>
                <c:ptCount val="1"/>
                <c:pt idx="0">
                  <c:v>Hedensted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'Hedensted, Horsens, Favrskov'!$G$52:$G$58</c:f>
              <c:strCache>
                <c:ptCount val="7"/>
                <c:pt idx="0">
                  <c:v>Vi har i vores daglige kontakt med andre virksomheder gjort opmærksom på det sociale ansvar og tankerne bag Rummelig imidt, hvis det faldt naturligt</c:v>
                </c:pt>
                <c:pt idx="1">
                  <c:v>Vi har kontaktet andre virksomheder specifikt med det formål at udbrede kendskabet til socialt ansvar og idéer og tanker bag Task Forcen i Rummelig imidt</c:v>
                </c:pt>
                <c:pt idx="2">
                  <c:v>Vi har udviklet og sat handling bag en række initiativer for at udbrede det sociale ansvar til andre virksomhedsledere</c:v>
                </c:pt>
                <c:pt idx="3">
                  <c:v>Vi har bidraget til at udfordrede mennesker har fået øget chancen for at komme i beskæftigelse</c:v>
                </c:pt>
                <c:pt idx="4">
                  <c:v>Vi har deltaget i aktiviteter, hvor udfordrede mennesker er blevet inspireret til og oplyst om, hvordan de kan øge deres chancer for at blive ansat i en virksomhed</c:v>
                </c:pt>
                <c:pt idx="5">
                  <c:v>Vi har ikke forsøgt at udbrede kendskabet til socialt ansvar og Rummelig imidt</c:v>
                </c:pt>
                <c:pt idx="6">
                  <c:v>Andet, uddyb venligst:</c:v>
                </c:pt>
              </c:strCache>
            </c:strRef>
          </c:cat>
          <c:val>
            <c:numRef>
              <c:f>'Hedensted, Horsens, Favrskov'!$H$52:$H$58</c:f>
              <c:numCache>
                <c:formatCode>0%</c:formatCode>
                <c:ptCount val="7"/>
                <c:pt idx="0">
                  <c:v>0.76470588235294112</c:v>
                </c:pt>
                <c:pt idx="1">
                  <c:v>0.29411764705882354</c:v>
                </c:pt>
                <c:pt idx="2">
                  <c:v>0.41176470588235292</c:v>
                </c:pt>
                <c:pt idx="3">
                  <c:v>0.47058823529411764</c:v>
                </c:pt>
                <c:pt idx="4">
                  <c:v>0.35294117647058826</c:v>
                </c:pt>
                <c:pt idx="5">
                  <c:v>5.8823529411764705E-2</c:v>
                </c:pt>
                <c:pt idx="6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3-4F04-859C-15B3E0097719}"/>
            </c:ext>
          </c:extLst>
        </c:ser>
        <c:ser>
          <c:idx val="1"/>
          <c:order val="1"/>
          <c:tx>
            <c:strRef>
              <c:f>'Hedensted, Horsens, Favrskov'!$I$51</c:f>
              <c:strCache>
                <c:ptCount val="1"/>
                <c:pt idx="0">
                  <c:v>Horsens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'Hedensted, Horsens, Favrskov'!$G$52:$G$58</c:f>
              <c:strCache>
                <c:ptCount val="7"/>
                <c:pt idx="0">
                  <c:v>Vi har i vores daglige kontakt med andre virksomheder gjort opmærksom på det sociale ansvar og tankerne bag Rummelig imidt, hvis det faldt naturligt</c:v>
                </c:pt>
                <c:pt idx="1">
                  <c:v>Vi har kontaktet andre virksomheder specifikt med det formål at udbrede kendskabet til socialt ansvar og idéer og tanker bag Task Forcen i Rummelig imidt</c:v>
                </c:pt>
                <c:pt idx="2">
                  <c:v>Vi har udviklet og sat handling bag en række initiativer for at udbrede det sociale ansvar til andre virksomhedsledere</c:v>
                </c:pt>
                <c:pt idx="3">
                  <c:v>Vi har bidraget til at udfordrede mennesker har fået øget chancen for at komme i beskæftigelse</c:v>
                </c:pt>
                <c:pt idx="4">
                  <c:v>Vi har deltaget i aktiviteter, hvor udfordrede mennesker er blevet inspireret til og oplyst om, hvordan de kan øge deres chancer for at blive ansat i en virksomhed</c:v>
                </c:pt>
                <c:pt idx="5">
                  <c:v>Vi har ikke forsøgt at udbrede kendskabet til socialt ansvar og Rummelig imidt</c:v>
                </c:pt>
                <c:pt idx="6">
                  <c:v>Andet, uddyb venligst:</c:v>
                </c:pt>
              </c:strCache>
            </c:strRef>
          </c:cat>
          <c:val>
            <c:numRef>
              <c:f>'Hedensted, Horsens, Favrskov'!$I$52:$I$58</c:f>
              <c:numCache>
                <c:formatCode>0%</c:formatCode>
                <c:ptCount val="7"/>
                <c:pt idx="0">
                  <c:v>0.7142857142857143</c:v>
                </c:pt>
                <c:pt idx="1">
                  <c:v>0.42857142857142855</c:v>
                </c:pt>
                <c:pt idx="2">
                  <c:v>0.5714285714285714</c:v>
                </c:pt>
                <c:pt idx="3">
                  <c:v>0.42857142857142855</c:v>
                </c:pt>
                <c:pt idx="4">
                  <c:v>0.7142857142857143</c:v>
                </c:pt>
                <c:pt idx="5">
                  <c:v>0.14285714285714285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63-4F04-859C-15B3E0097719}"/>
            </c:ext>
          </c:extLst>
        </c:ser>
        <c:ser>
          <c:idx val="2"/>
          <c:order val="2"/>
          <c:tx>
            <c:strRef>
              <c:f>'Hedensted, Horsens, Favrskov'!$J$51</c:f>
              <c:strCache>
                <c:ptCount val="1"/>
                <c:pt idx="0">
                  <c:v>Favrskov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'Hedensted, Horsens, Favrskov'!$G$52:$G$58</c:f>
              <c:strCache>
                <c:ptCount val="7"/>
                <c:pt idx="0">
                  <c:v>Vi har i vores daglige kontakt med andre virksomheder gjort opmærksom på det sociale ansvar og tankerne bag Rummelig imidt, hvis det faldt naturligt</c:v>
                </c:pt>
                <c:pt idx="1">
                  <c:v>Vi har kontaktet andre virksomheder specifikt med det formål at udbrede kendskabet til socialt ansvar og idéer og tanker bag Task Forcen i Rummelig imidt</c:v>
                </c:pt>
                <c:pt idx="2">
                  <c:v>Vi har udviklet og sat handling bag en række initiativer for at udbrede det sociale ansvar til andre virksomhedsledere</c:v>
                </c:pt>
                <c:pt idx="3">
                  <c:v>Vi har bidraget til at udfordrede mennesker har fået øget chancen for at komme i beskæftigelse</c:v>
                </c:pt>
                <c:pt idx="4">
                  <c:v>Vi har deltaget i aktiviteter, hvor udfordrede mennesker er blevet inspireret til og oplyst om, hvordan de kan øge deres chancer for at blive ansat i en virksomhed</c:v>
                </c:pt>
                <c:pt idx="5">
                  <c:v>Vi har ikke forsøgt at udbrede kendskabet til socialt ansvar og Rummelig imidt</c:v>
                </c:pt>
                <c:pt idx="6">
                  <c:v>Andet, uddyb venligst:</c:v>
                </c:pt>
              </c:strCache>
            </c:strRef>
          </c:cat>
          <c:val>
            <c:numRef>
              <c:f>'Hedensted, Horsens, Favrskov'!$J$52:$J$58</c:f>
              <c:numCache>
                <c:formatCode>0%</c:formatCode>
                <c:ptCount val="7"/>
                <c:pt idx="0">
                  <c:v>0.7142857142857143</c:v>
                </c:pt>
                <c:pt idx="1">
                  <c:v>0</c:v>
                </c:pt>
                <c:pt idx="2">
                  <c:v>0</c:v>
                </c:pt>
                <c:pt idx="3">
                  <c:v>0.42857142857142855</c:v>
                </c:pt>
                <c:pt idx="4">
                  <c:v>0.2857142857142857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63-4F04-859C-15B3E0097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900" b="1"/>
              <a:t>I hvilket omfang forventer I at fortsætte indsatsen for rummelighed? </a:t>
            </a:r>
          </a:p>
          <a:p>
            <a:pPr>
              <a:defRPr/>
            </a:pPr>
            <a:r>
              <a:rPr lang="da-DK" sz="900" i="1"/>
              <a:t>Hedensted</a:t>
            </a:r>
            <a:r>
              <a:rPr lang="da-DK" sz="900" i="1" baseline="0"/>
              <a:t> n=17; Horsens n=7; Favrskov n=7</a:t>
            </a:r>
            <a:endParaRPr lang="da-DK" sz="9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'Hedensted, Horsens, Favrskov'!$H$64</c:f>
              <c:strCache>
                <c:ptCount val="1"/>
                <c:pt idx="0">
                  <c:v>Hedensted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'Hedensted, Horsens, Favrskov'!$G$65:$G$69</c:f>
              <c:strCache>
                <c:ptCount val="5"/>
                <c:pt idx="0">
                  <c:v>Vi forventer at fortsætte vores nuværende indsats</c:v>
                </c:pt>
                <c:pt idx="1">
                  <c:v>Vi vil forsøge at gøre en endnu større indsats i fremtiden, men har endnu ikke en klar plan for hvordan dette arbejde skal understøttes</c:v>
                </c:pt>
                <c:pt idx="2">
                  <c:v>Vi vil forsøge at gøre en endnu større indsats i fremtiden og har en klar plan for, hvordan dette arbejde skal understøttes </c:v>
                </c:pt>
                <c:pt idx="3">
                  <c:v>Vi forventer ikke at fortsætte indsatsen</c:v>
                </c:pt>
                <c:pt idx="4">
                  <c:v>Andet, uddyb venligst:</c:v>
                </c:pt>
              </c:strCache>
            </c:strRef>
          </c:cat>
          <c:val>
            <c:numRef>
              <c:f>'Hedensted, Horsens, Favrskov'!$H$65:$H$69</c:f>
              <c:numCache>
                <c:formatCode>0%</c:formatCode>
                <c:ptCount val="5"/>
                <c:pt idx="0">
                  <c:v>0.58823529411764708</c:v>
                </c:pt>
                <c:pt idx="1">
                  <c:v>0.47058823529411764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9-40AD-85C6-7276D9041638}"/>
            </c:ext>
          </c:extLst>
        </c:ser>
        <c:ser>
          <c:idx val="1"/>
          <c:order val="1"/>
          <c:tx>
            <c:strRef>
              <c:f>'Hedensted, Horsens, Favrskov'!$I$64</c:f>
              <c:strCache>
                <c:ptCount val="1"/>
                <c:pt idx="0">
                  <c:v>Horsens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'Hedensted, Horsens, Favrskov'!$G$65:$G$69</c:f>
              <c:strCache>
                <c:ptCount val="5"/>
                <c:pt idx="0">
                  <c:v>Vi forventer at fortsætte vores nuværende indsats</c:v>
                </c:pt>
                <c:pt idx="1">
                  <c:v>Vi vil forsøge at gøre en endnu større indsats i fremtiden, men har endnu ikke en klar plan for hvordan dette arbejde skal understøttes</c:v>
                </c:pt>
                <c:pt idx="2">
                  <c:v>Vi vil forsøge at gøre en endnu større indsats i fremtiden og har en klar plan for, hvordan dette arbejde skal understøttes </c:v>
                </c:pt>
                <c:pt idx="3">
                  <c:v>Vi forventer ikke at fortsætte indsatsen</c:v>
                </c:pt>
                <c:pt idx="4">
                  <c:v>Andet, uddyb venligst:</c:v>
                </c:pt>
              </c:strCache>
            </c:strRef>
          </c:cat>
          <c:val>
            <c:numRef>
              <c:f>'Hedensted, Horsens, Favrskov'!$I$65:$I$69</c:f>
              <c:numCache>
                <c:formatCode>0%</c:formatCode>
                <c:ptCount val="5"/>
                <c:pt idx="0">
                  <c:v>0.8571428571428571</c:v>
                </c:pt>
                <c:pt idx="1">
                  <c:v>0</c:v>
                </c:pt>
                <c:pt idx="2">
                  <c:v>0.14285714285714285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9-40AD-85C6-7276D9041638}"/>
            </c:ext>
          </c:extLst>
        </c:ser>
        <c:ser>
          <c:idx val="2"/>
          <c:order val="2"/>
          <c:tx>
            <c:strRef>
              <c:f>'Hedensted, Horsens, Favrskov'!$J$64</c:f>
              <c:strCache>
                <c:ptCount val="1"/>
                <c:pt idx="0">
                  <c:v>Favrskov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'Hedensted, Horsens, Favrskov'!$G$65:$G$69</c:f>
              <c:strCache>
                <c:ptCount val="5"/>
                <c:pt idx="0">
                  <c:v>Vi forventer at fortsætte vores nuværende indsats</c:v>
                </c:pt>
                <c:pt idx="1">
                  <c:v>Vi vil forsøge at gøre en endnu større indsats i fremtiden, men har endnu ikke en klar plan for hvordan dette arbejde skal understøttes</c:v>
                </c:pt>
                <c:pt idx="2">
                  <c:v>Vi vil forsøge at gøre en endnu større indsats i fremtiden og har en klar plan for, hvordan dette arbejde skal understøttes </c:v>
                </c:pt>
                <c:pt idx="3">
                  <c:v>Vi forventer ikke at fortsætte indsatsen</c:v>
                </c:pt>
                <c:pt idx="4">
                  <c:v>Andet, uddyb venligst:</c:v>
                </c:pt>
              </c:strCache>
            </c:strRef>
          </c:cat>
          <c:val>
            <c:numRef>
              <c:f>'Hedensted, Horsens, Favrskov'!$J$65:$J$69</c:f>
              <c:numCache>
                <c:formatCode>0%</c:formatCode>
                <c:ptCount val="5"/>
                <c:pt idx="0">
                  <c:v>0.8571428571428571</c:v>
                </c:pt>
                <c:pt idx="1">
                  <c:v>0.14285714285714285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9-40AD-85C6-7276D9041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sz="1000" b="1" dirty="0"/>
              <a:t>Status på</a:t>
            </a:r>
            <a:r>
              <a:rPr lang="da-DK" sz="1000" b="1" baseline="0" dirty="0"/>
              <a:t> virksomhedsspørgeskema</a:t>
            </a:r>
            <a:endParaRPr lang="da-DK" sz="1000" b="1" dirty="0"/>
          </a:p>
        </c:rich>
      </c:tx>
      <c:overlay val="0"/>
    </c:title>
    <c:autoTitleDeleted val="0"/>
    <c:pivotFmts>
      <c:pivotFmt>
        <c:idx val="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33787978757295012"/>
          <c:y val="0.1197509887363418"/>
          <c:w val="0.32424042485409976"/>
          <c:h val="0.6299810797511198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78-4C3C-BE93-818FE8620B2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78-4C3C-BE93-818FE8620B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78-4C3C-BE93-818FE8620B20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78-4C3C-BE93-818FE8620B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D78-4C3C-BE93-818FE8620B20}"/>
              </c:ext>
            </c:extLst>
          </c:dPt>
          <c:dLbls>
            <c:dLbl>
              <c:idx val="0"/>
              <c:layout>
                <c:manualLayout>
                  <c:x val="8.9882764654418093E-2"/>
                  <c:y val="-4.1623651210265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78-4C3C-BE93-818FE8620B20}"/>
                </c:ext>
              </c:extLst>
            </c:dLbl>
            <c:dLbl>
              <c:idx val="1"/>
              <c:layout>
                <c:manualLayout>
                  <c:x val="-6.7651137357830265E-2"/>
                  <c:y val="8.388414989792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78-4C3C-BE93-818FE8620B20}"/>
                </c:ext>
              </c:extLst>
            </c:dLbl>
            <c:dLbl>
              <c:idx val="2"/>
              <c:layout>
                <c:manualLayout>
                  <c:x val="-9.4590551181102364E-2"/>
                  <c:y val="-4.366324001166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78-4C3C-BE93-818FE8620B20}"/>
                </c:ext>
              </c:extLst>
            </c:dLbl>
            <c:dLbl>
              <c:idx val="3"/>
              <c:layout>
                <c:manualLayout>
                  <c:x val="-3.5194857333711888E-2"/>
                  <c:y val="-0.107032376989119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586404398911362E-2"/>
                      <c:h val="0.126922516875354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D78-4C3C-BE93-818FE8620B20}"/>
                </c:ext>
              </c:extLst>
            </c:dLbl>
            <c:dLbl>
              <c:idx val="4"/>
              <c:layout>
                <c:manualLayout>
                  <c:x val="0"/>
                  <c:y val="-0.1248708333664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78-4C3C-BE93-818FE8620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'Deskriptiv statistik'!$A$3:$A$5</c:f>
              <c:strCache>
                <c:ptCount val="3"/>
                <c:pt idx="0">
                  <c:v>Gennemført</c:v>
                </c:pt>
                <c:pt idx="1">
                  <c:v>Ufuldstændig</c:v>
                </c:pt>
                <c:pt idx="2">
                  <c:v>Ikke svaret</c:v>
                </c:pt>
              </c:strCache>
            </c:strRef>
          </c:cat>
          <c:val>
            <c:numRef>
              <c:f>'Deskriptiv statistik'!$B$3:$B$5</c:f>
              <c:numCache>
                <c:formatCode>General</c:formatCode>
                <c:ptCount val="3"/>
                <c:pt idx="0">
                  <c:v>44</c:v>
                </c:pt>
                <c:pt idx="1">
                  <c:v>31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78-4C3C-BE93-818FE8620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2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000" b="1"/>
              <a:t>Hvordan blev I opmærksomme på muligheden for at være med i Task Force?</a:t>
            </a:r>
          </a:p>
          <a:p>
            <a:pPr>
              <a:defRPr/>
            </a:pPr>
            <a:r>
              <a:rPr lang="da-DK" sz="1000" i="1"/>
              <a:t>n=49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'Deskriptiv statistik'!$A$23:$A$27</c:f>
              <c:strCache>
                <c:ptCount val="5"/>
                <c:pt idx="0">
                  <c:v>Blev kontaktet af en kommune eller anden offentlig myndighed</c:v>
                </c:pt>
                <c:pt idx="1">
                  <c:v>Blev kontaktet af en anden virksomhed</c:v>
                </c:pt>
                <c:pt idx="2">
                  <c:v>Blev kontaktet af Code of Care</c:v>
                </c:pt>
                <c:pt idx="3">
                  <c:v>Fandt selv frem til projektet gennem opsøgende arbejde </c:v>
                </c:pt>
                <c:pt idx="4">
                  <c:v>Andet, uddyb venligst:</c:v>
                </c:pt>
              </c:strCache>
            </c:strRef>
          </c:cat>
          <c:val>
            <c:numRef>
              <c:f>'Deskriptiv statistik'!$C$23:$C$27</c:f>
              <c:numCache>
                <c:formatCode>0.0%</c:formatCode>
                <c:ptCount val="5"/>
                <c:pt idx="0">
                  <c:v>0.53061224489795922</c:v>
                </c:pt>
                <c:pt idx="1">
                  <c:v>0.22448979591836735</c:v>
                </c:pt>
                <c:pt idx="2">
                  <c:v>0.14285714285714285</c:v>
                </c:pt>
                <c:pt idx="3">
                  <c:v>8.1632653061224483E-2</c:v>
                </c:pt>
                <c:pt idx="4">
                  <c:v>0.10204081632653061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A0-42DA-967A-7DF94044D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000" b="1"/>
              <a:t>Havde I før deltagelsen i Task Forcen borgere ”på kanten af arbejdsmarkedet” til-knyttet virksomheden?</a:t>
            </a:r>
          </a:p>
          <a:p>
            <a:pPr>
              <a:defRPr/>
            </a:pPr>
            <a:r>
              <a:rPr lang="da-DK" sz="1000" b="0" i="1"/>
              <a:t>n=48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'Deskriptiv statistik'!$A$34:$A$37</c:f>
              <c:strCache>
                <c:ptCount val="4"/>
                <c:pt idx="0">
                  <c:v>Nej – vi havde ikke nogen ”på kanten af arbejdsmarkedet” tilknyttet virksomheden</c:v>
                </c:pt>
                <c:pt idx="1">
                  <c:v>Ja – vi havde én enkelt person tilknyttet </c:v>
                </c:pt>
                <c:pt idx="2">
                  <c:v>Ja – vi havde flere end én person tilknyttet</c:v>
                </c:pt>
                <c:pt idx="3">
                  <c:v>Andet, uddyb venligst:</c:v>
                </c:pt>
              </c:strCache>
            </c:strRef>
          </c:cat>
          <c:val>
            <c:numRef>
              <c:f>'Deskriptiv statistik'!$C$34:$C$37</c:f>
              <c:numCache>
                <c:formatCode>0.0%</c:formatCode>
                <c:ptCount val="4"/>
                <c:pt idx="0">
                  <c:v>0.35416666666666669</c:v>
                </c:pt>
                <c:pt idx="1">
                  <c:v>0.27083333333333331</c:v>
                </c:pt>
                <c:pt idx="2">
                  <c:v>0.33333333333333331</c:v>
                </c:pt>
                <c:pt idx="3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C-42DA-8956-5BD1075B8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000" b="1"/>
              <a:t>Hvilket udbytte har du og din virksomhed fået ud af at deltage i Task Forcen?</a:t>
            </a:r>
          </a:p>
          <a:p>
            <a:pPr>
              <a:defRPr/>
            </a:pPr>
            <a:r>
              <a:rPr lang="da-DK" sz="1000" i="1"/>
              <a:t>n=47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51015566996974138"/>
          <c:y val="0.25231481481481483"/>
          <c:w val="0.44305090341858483"/>
          <c:h val="0.6538812335958005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'Deskriptiv statistik'!$A$44:$A$51</c:f>
              <c:strCache>
                <c:ptCount val="8"/>
                <c:pt idx="0">
                  <c:v>Jeg har fået større viden omkring målgruppens udfordringer med at være på arbejdsmarkedet</c:v>
                </c:pt>
                <c:pt idx="1">
                  <c:v>Det har været værdifuldt og givende at være medlem af Task Forcen</c:v>
                </c:pt>
                <c:pt idx="2">
                  <c:v>Jeg er blevet inspireret til at tage socialt ansvar i min virksomhed</c:v>
                </c:pt>
                <c:pt idx="3">
                  <c:v>Jeg har opbygget et netværk af andre virksomhedsledere, hvor vi sparrer omkring socialt ansvar</c:v>
                </c:pt>
                <c:pt idx="4">
                  <c:v>Jeg har været med til at udvikle idéer til at øge virksomhedernes sociale ansvar</c:v>
                </c:pt>
                <c:pt idx="5">
                  <c:v>Jeg har været med til at opnå konkrete resultater i forhold til at skabe jobs til udfordrede mennesker</c:v>
                </c:pt>
                <c:pt idx="6">
                  <c:v>Min virksomhed er tilført viden i forhold til at rumme udfordrede mennesker i virksomheden</c:v>
                </c:pt>
                <c:pt idx="7">
                  <c:v>Andet, uddyb venligst:</c:v>
                </c:pt>
              </c:strCache>
            </c:strRef>
          </c:cat>
          <c:val>
            <c:numRef>
              <c:f>'Deskriptiv statistik'!$C$44:$C$51</c:f>
              <c:numCache>
                <c:formatCode>0.0%</c:formatCode>
                <c:ptCount val="8"/>
                <c:pt idx="0">
                  <c:v>0.63829787234042556</c:v>
                </c:pt>
                <c:pt idx="1">
                  <c:v>0.63829787234042556</c:v>
                </c:pt>
                <c:pt idx="2">
                  <c:v>0.5957446808510638</c:v>
                </c:pt>
                <c:pt idx="3">
                  <c:v>0.55319148936170215</c:v>
                </c:pt>
                <c:pt idx="4">
                  <c:v>0.42553191489361702</c:v>
                </c:pt>
                <c:pt idx="5">
                  <c:v>0.42553191489361702</c:v>
                </c:pt>
                <c:pt idx="6">
                  <c:v>0.27659574468085107</c:v>
                </c:pt>
                <c:pt idx="7">
                  <c:v>6.3829787234042548E-2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11-4359-BD56-F025183FD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0.8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000" b="1"/>
              <a:t>Har deltagelsen i Task Force inspireret jer til at gøre en større indsats for at finde plads til mennesker ”på kanten af arbejdsmarkedet”?</a:t>
            </a:r>
          </a:p>
          <a:p>
            <a:pPr>
              <a:defRPr/>
            </a:pPr>
            <a:r>
              <a:rPr lang="da-DK" sz="1000" i="1"/>
              <a:t>n=47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'Deskriptiv statistik'!$A$58:$A$62</c:f>
              <c:strCache>
                <c:ptCount val="5"/>
                <c:pt idx="0">
                  <c:v>Ja – vi har fundet plads til flere personer i virksomheden</c:v>
                </c:pt>
                <c:pt idx="1">
                  <c:v>Ja – vi gør en større indsats for, at de personer vi har tilknyttet gradvist skal blive en integreret del af virksomheden/arbejdsmarkedet</c:v>
                </c:pt>
                <c:pt idx="2">
                  <c:v>Ja – vi har fundet plads til flere personer i virksomheden og gør en større indsats for, at de gradvist skal blive en integreret del af virksomheden/arbejdsmarkedet </c:v>
                </c:pt>
                <c:pt idx="3">
                  <c:v>Nej – vi gør den samme indsats som før</c:v>
                </c:pt>
                <c:pt idx="4">
                  <c:v>Andet, uddyb venligst:</c:v>
                </c:pt>
              </c:strCache>
            </c:strRef>
          </c:cat>
          <c:val>
            <c:numRef>
              <c:f>'Deskriptiv statistik'!$C$58:$C$62</c:f>
              <c:numCache>
                <c:formatCode>0.0%</c:formatCode>
                <c:ptCount val="5"/>
                <c:pt idx="0">
                  <c:v>0.31914893617021278</c:v>
                </c:pt>
                <c:pt idx="1">
                  <c:v>0.36170212765957449</c:v>
                </c:pt>
                <c:pt idx="2">
                  <c:v>0.19148936170212766</c:v>
                </c:pt>
                <c:pt idx="3">
                  <c:v>0.36170212765957449</c:v>
                </c:pt>
                <c:pt idx="4">
                  <c:v>6.3829787234042548E-2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E-474A-BF9B-66E8B49B1E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0.4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000" b="1"/>
              <a:t>I hvilket omfang har I gjort andre virksomheder opmærksomme på værdien af at tage et socialt ansvar?</a:t>
            </a:r>
          </a:p>
          <a:p>
            <a:pPr>
              <a:defRPr/>
            </a:pPr>
            <a:r>
              <a:rPr lang="da-DK" sz="1000" i="1"/>
              <a:t>n=45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'Deskriptiv statistik'!$A$69:$A$75</c:f>
              <c:strCache>
                <c:ptCount val="7"/>
                <c:pt idx="0">
                  <c:v>Vi har i vores daglige kontakt med andre virksomheder gjort opmærksom på det sociale ansvar og tankerne bag Rummelig imidt, hvis det faldt naturligt</c:v>
                </c:pt>
                <c:pt idx="1">
                  <c:v>Vi har bidraget til at udfordrede mennesker har fået øget chancen for at komme i beskæftigelse</c:v>
                </c:pt>
                <c:pt idx="2">
                  <c:v>Vi har deltaget i aktiviteter, hvor udfordrede mennesker er blevet inspireret til og oplyst om, hvordan de kan øge deres chancer for at blive ansat i en virksomhed</c:v>
                </c:pt>
                <c:pt idx="3">
                  <c:v>Vi har udviklet og sat handling bag en række initiativer for at udbrede det sociale ansvar til andre virksomhedsledere</c:v>
                </c:pt>
                <c:pt idx="4">
                  <c:v>Vi har kontaktet andre virksomheder specifikt med det formål at udbrede kendskabet til socialt ansvar og idéer og tanker bag Task Forcen i Rummelig imidt</c:v>
                </c:pt>
                <c:pt idx="5">
                  <c:v>Vi har ikke forsøgt at udbrede kendskabet til socialt ansvar og Rummelig imidt</c:v>
                </c:pt>
                <c:pt idx="6">
                  <c:v>Andet, uddyb venligst:</c:v>
                </c:pt>
              </c:strCache>
            </c:strRef>
          </c:cat>
          <c:val>
            <c:numRef>
              <c:f>'Deskriptiv statistik'!$C$69:$C$75</c:f>
              <c:numCache>
                <c:formatCode>0.0%</c:formatCode>
                <c:ptCount val="7"/>
                <c:pt idx="0">
                  <c:v>0.66666666666666663</c:v>
                </c:pt>
                <c:pt idx="1">
                  <c:v>0.44444444444444442</c:v>
                </c:pt>
                <c:pt idx="2">
                  <c:v>0.37777777777777777</c:v>
                </c:pt>
                <c:pt idx="3">
                  <c:v>0.33333333333333331</c:v>
                </c:pt>
                <c:pt idx="4">
                  <c:v>0.26666666666666666</c:v>
                </c:pt>
                <c:pt idx="5">
                  <c:v>0.1111111111111111</c:v>
                </c:pt>
                <c:pt idx="6">
                  <c:v>4.4444444444444446E-2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4-4979-94BD-8534B35A8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0.8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000" b="1"/>
              <a:t>I hvilket omfang forventer I at fortsætte indsatsen for rummelighed? </a:t>
            </a:r>
          </a:p>
          <a:p>
            <a:pPr>
              <a:defRPr/>
            </a:pPr>
            <a:r>
              <a:rPr lang="da-DK" sz="1000" i="1"/>
              <a:t>n=45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'Deskriptiv statistik'!$A$82:$A$86</c:f>
              <c:strCache>
                <c:ptCount val="5"/>
                <c:pt idx="0">
                  <c:v>Vi forventer at fortsætte vores nuværende indsats</c:v>
                </c:pt>
                <c:pt idx="1">
                  <c:v>Vi vil forsøge at gøre en endnu større indsats i fremtiden, men har endnu ikke en klar plan for hvordan dette arbejde skal understøttes</c:v>
                </c:pt>
                <c:pt idx="2">
                  <c:v>Vi vil forsøge at gøre en endnu større indsats i fremtiden og har en klar plan for, hvordan dette arbejde skal understøttes </c:v>
                </c:pt>
                <c:pt idx="3">
                  <c:v>Vi forventer ikke at fortsætte indsatsen</c:v>
                </c:pt>
                <c:pt idx="4">
                  <c:v>Andet, uddyb venligst:</c:v>
                </c:pt>
              </c:strCache>
            </c:strRef>
          </c:cat>
          <c:val>
            <c:numRef>
              <c:f>'Deskriptiv statistik'!$C$82:$C$86</c:f>
              <c:numCache>
                <c:formatCode>0.0%</c:formatCode>
                <c:ptCount val="5"/>
                <c:pt idx="0">
                  <c:v>0.71111111111111114</c:v>
                </c:pt>
                <c:pt idx="1">
                  <c:v>0.28888888888888886</c:v>
                </c:pt>
                <c:pt idx="2">
                  <c:v>8.8888888888888892E-2</c:v>
                </c:pt>
                <c:pt idx="3">
                  <c:v>4.4444444444444446E-2</c:v>
                </c:pt>
                <c:pt idx="4">
                  <c:v>4.4444444444444446E-2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5-4EA4-85E3-C17136CB0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1425536"/>
        <c:axId val="251427072"/>
      </c:barChart>
      <c:catAx>
        <c:axId val="25142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0.8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900" b="1"/>
              <a:t>Hvordan blev I opmærksomme på muligheden for at være med i Task Force? </a:t>
            </a:r>
          </a:p>
          <a:p>
            <a:pPr>
              <a:defRPr/>
            </a:pPr>
            <a:r>
              <a:rPr lang="da-DK" sz="900" i="1"/>
              <a:t>Hedensted</a:t>
            </a:r>
            <a:r>
              <a:rPr lang="da-DK" sz="900" i="1" baseline="0"/>
              <a:t> n=17; Horsens n=8; Favrskov n=8</a:t>
            </a:r>
            <a:endParaRPr lang="da-DK" sz="9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'Hedensted, Horsens, Favrskov'!$H$5</c:f>
              <c:strCache>
                <c:ptCount val="1"/>
                <c:pt idx="0">
                  <c:v>Hedensted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'Hedensted, Horsens, Favrskov'!$G$6:$G$10</c:f>
              <c:strCache>
                <c:ptCount val="5"/>
                <c:pt idx="0">
                  <c:v>Blev kontaktet af Code of Care</c:v>
                </c:pt>
                <c:pt idx="1">
                  <c:v>Blev kontaktet af en anden virksomhed</c:v>
                </c:pt>
                <c:pt idx="2">
                  <c:v>Blev kontaktet af en kommune eller anden offentlig myndighed</c:v>
                </c:pt>
                <c:pt idx="3">
                  <c:v>Fandt selv frem til projektet gennem opsøgende arbejde </c:v>
                </c:pt>
                <c:pt idx="4">
                  <c:v>Andet, uddyb venligst:</c:v>
                </c:pt>
              </c:strCache>
            </c:strRef>
          </c:cat>
          <c:val>
            <c:numRef>
              <c:f>'Hedensted, Horsens, Favrskov'!$H$6:$H$10</c:f>
              <c:numCache>
                <c:formatCode>0%</c:formatCode>
                <c:ptCount val="5"/>
                <c:pt idx="0">
                  <c:v>5.8823529411764705E-2</c:v>
                </c:pt>
                <c:pt idx="1">
                  <c:v>0.47058823529411764</c:v>
                </c:pt>
                <c:pt idx="2">
                  <c:v>0.41176470588235292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2-4F92-BCD2-85B2BFC78E83}"/>
            </c:ext>
          </c:extLst>
        </c:ser>
        <c:ser>
          <c:idx val="1"/>
          <c:order val="1"/>
          <c:tx>
            <c:strRef>
              <c:f>'Hedensted, Horsens, Favrskov'!$I$5</c:f>
              <c:strCache>
                <c:ptCount val="1"/>
                <c:pt idx="0">
                  <c:v>Horsens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'Hedensted, Horsens, Favrskov'!$G$6:$G$10</c:f>
              <c:strCache>
                <c:ptCount val="5"/>
                <c:pt idx="0">
                  <c:v>Blev kontaktet af Code of Care</c:v>
                </c:pt>
                <c:pt idx="1">
                  <c:v>Blev kontaktet af en anden virksomhed</c:v>
                </c:pt>
                <c:pt idx="2">
                  <c:v>Blev kontaktet af en kommune eller anden offentlig myndighed</c:v>
                </c:pt>
                <c:pt idx="3">
                  <c:v>Fandt selv frem til projektet gennem opsøgende arbejde </c:v>
                </c:pt>
                <c:pt idx="4">
                  <c:v>Andet, uddyb venligst:</c:v>
                </c:pt>
              </c:strCache>
            </c:strRef>
          </c:cat>
          <c:val>
            <c:numRef>
              <c:f>'Hedensted, Horsens, Favrskov'!$I$6:$I$10</c:f>
              <c:numCache>
                <c:formatCode>0%</c:formatCode>
                <c:ptCount val="5"/>
                <c:pt idx="0">
                  <c:v>0.125</c:v>
                </c:pt>
                <c:pt idx="1">
                  <c:v>0.125</c:v>
                </c:pt>
                <c:pt idx="2">
                  <c:v>0.625</c:v>
                </c:pt>
                <c:pt idx="3">
                  <c:v>0.25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C2-4F92-BCD2-85B2BFC78E83}"/>
            </c:ext>
          </c:extLst>
        </c:ser>
        <c:ser>
          <c:idx val="2"/>
          <c:order val="2"/>
          <c:tx>
            <c:strRef>
              <c:f>'Hedensted, Horsens, Favrskov'!$J$5</c:f>
              <c:strCache>
                <c:ptCount val="1"/>
                <c:pt idx="0">
                  <c:v>Favrskov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'Hedensted, Horsens, Favrskov'!$G$6:$G$10</c:f>
              <c:strCache>
                <c:ptCount val="5"/>
                <c:pt idx="0">
                  <c:v>Blev kontaktet af Code of Care</c:v>
                </c:pt>
                <c:pt idx="1">
                  <c:v>Blev kontaktet af en anden virksomhed</c:v>
                </c:pt>
                <c:pt idx="2">
                  <c:v>Blev kontaktet af en kommune eller anden offentlig myndighed</c:v>
                </c:pt>
                <c:pt idx="3">
                  <c:v>Fandt selv frem til projektet gennem opsøgende arbejde </c:v>
                </c:pt>
                <c:pt idx="4">
                  <c:v>Andet, uddyb venligst:</c:v>
                </c:pt>
              </c:strCache>
            </c:strRef>
          </c:cat>
          <c:val>
            <c:numRef>
              <c:f>'Hedensted, Horsens, Favrskov'!$J$6:$J$10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0.75</c:v>
                </c:pt>
                <c:pt idx="3">
                  <c:v>0.125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C2-4F92-BCD2-85B2BFC78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1425536"/>
        <c:axId val="251427072"/>
      </c:barChart>
      <c:catAx>
        <c:axId val="25142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7072"/>
        <c:crosses val="autoZero"/>
        <c:auto val="1"/>
        <c:lblAlgn val="ctr"/>
        <c:lblOffset val="100"/>
        <c:noMultiLvlLbl val="0"/>
      </c:catAx>
      <c:valAx>
        <c:axId val="2514270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1425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9" y="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/>
          <a:lstStyle>
            <a:lvl1pPr algn="r">
              <a:defRPr sz="1200"/>
            </a:lvl1pPr>
          </a:lstStyle>
          <a:p>
            <a:fld id="{3F7C650F-6E87-6A49-B6A5-F080C6233F9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366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9" y="944366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 anchor="b"/>
          <a:lstStyle>
            <a:lvl1pPr algn="r">
              <a:defRPr sz="1200"/>
            </a:lvl1pPr>
          </a:lstStyle>
          <a:p>
            <a:fld id="{D3A6F228-9F3C-3244-AF61-0259BE3EE959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17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9" y="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/>
          <a:lstStyle>
            <a:lvl1pPr algn="r">
              <a:defRPr sz="1200"/>
            </a:lvl1pPr>
          </a:lstStyle>
          <a:p>
            <a:fld id="{587DB5D9-9362-2247-87F7-31EABD7DA564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3" tIns="45944" rIns="91883" bIns="459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5"/>
            <a:ext cx="5449570" cy="4474132"/>
          </a:xfrm>
          <a:prstGeom prst="rect">
            <a:avLst/>
          </a:prstGeom>
        </p:spPr>
        <p:txBody>
          <a:bodyPr vert="horz" lIns="91883" tIns="45944" rIns="91883" bIns="45944" rtlCol="0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366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9" y="9443661"/>
            <a:ext cx="2951850" cy="497127"/>
          </a:xfrm>
          <a:prstGeom prst="rect">
            <a:avLst/>
          </a:prstGeom>
        </p:spPr>
        <p:txBody>
          <a:bodyPr vert="horz" lIns="91883" tIns="45944" rIns="91883" bIns="45944" rtlCol="0" anchor="b"/>
          <a:lstStyle>
            <a:lvl1pPr algn="r">
              <a:defRPr sz="1200"/>
            </a:lvl1pPr>
          </a:lstStyle>
          <a:p>
            <a:fld id="{5E1028AF-F332-2A44-A43A-96BFB0F2E78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69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68161A0-7889-488C-B548-55ADFD2E10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11055" y="1599916"/>
            <a:ext cx="3240000" cy="3240000"/>
          </a:xfrm>
          <a:prstGeom prst="rect">
            <a:avLst/>
          </a:prstGeom>
          <a:blipFill rotWithShape="1">
            <a:blip r:embed="rId2">
              <a:grayscl/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noProof="0" dirty="0"/>
              <a:t> 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55985297-5339-49A2-82B9-610CD2152835}"/>
              </a:ext>
            </a:extLst>
          </p:cNvPr>
          <p:cNvSpPr/>
          <p:nvPr userDrawn="1"/>
        </p:nvSpPr>
        <p:spPr>
          <a:xfrm rot="20880000">
            <a:off x="906655" y="2179516"/>
            <a:ext cx="3240000" cy="324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DDB6F023-89AA-4331-AB1C-34AE1BCF9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11055" y="1881566"/>
            <a:ext cx="2491759" cy="2958483"/>
          </a:xfrm>
          <a:custGeom>
            <a:avLst/>
            <a:gdLst>
              <a:gd name="connsiteX0" fmla="*/ 0 w 3240000"/>
              <a:gd name="connsiteY0" fmla="*/ 0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0 h 3240000"/>
              <a:gd name="connsiteX0" fmla="*/ 0 w 3240000"/>
              <a:gd name="connsiteY0" fmla="*/ 677334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677334 h 3240000"/>
              <a:gd name="connsiteX0" fmla="*/ 0 w 3240000"/>
              <a:gd name="connsiteY0" fmla="*/ 313268 h 2875934"/>
              <a:gd name="connsiteX1" fmla="*/ 1504333 w 3240000"/>
              <a:gd name="connsiteY1" fmla="*/ 0 h 2875934"/>
              <a:gd name="connsiteX2" fmla="*/ 3240000 w 3240000"/>
              <a:gd name="connsiteY2" fmla="*/ 2875934 h 2875934"/>
              <a:gd name="connsiteX3" fmla="*/ 0 w 3240000"/>
              <a:gd name="connsiteY3" fmla="*/ 2875934 h 2875934"/>
              <a:gd name="connsiteX4" fmla="*/ 0 w 3240000"/>
              <a:gd name="connsiteY4" fmla="*/ 313268 h 2875934"/>
              <a:gd name="connsiteX0" fmla="*/ 0 w 3240000"/>
              <a:gd name="connsiteY0" fmla="*/ 372534 h 2935200"/>
              <a:gd name="connsiteX1" fmla="*/ 1859933 w 3240000"/>
              <a:gd name="connsiteY1" fmla="*/ 0 h 2935200"/>
              <a:gd name="connsiteX2" fmla="*/ 3240000 w 3240000"/>
              <a:gd name="connsiteY2" fmla="*/ 2935200 h 2935200"/>
              <a:gd name="connsiteX3" fmla="*/ 0 w 3240000"/>
              <a:gd name="connsiteY3" fmla="*/ 2935200 h 2935200"/>
              <a:gd name="connsiteX4" fmla="*/ 0 w 3240000"/>
              <a:gd name="connsiteY4" fmla="*/ 372534 h 2935200"/>
              <a:gd name="connsiteX0" fmla="*/ 0 w 2732000"/>
              <a:gd name="connsiteY0" fmla="*/ 372534 h 2943667"/>
              <a:gd name="connsiteX1" fmla="*/ 1859933 w 2732000"/>
              <a:gd name="connsiteY1" fmla="*/ 0 h 2943667"/>
              <a:gd name="connsiteX2" fmla="*/ 2732000 w 2732000"/>
              <a:gd name="connsiteY2" fmla="*/ 2943667 h 2943667"/>
              <a:gd name="connsiteX3" fmla="*/ 0 w 2732000"/>
              <a:gd name="connsiteY3" fmla="*/ 2935200 h 2943667"/>
              <a:gd name="connsiteX4" fmla="*/ 0 w 2732000"/>
              <a:gd name="connsiteY4" fmla="*/ 372534 h 2943667"/>
              <a:gd name="connsiteX0" fmla="*/ 0 w 2520334"/>
              <a:gd name="connsiteY0" fmla="*/ 372534 h 2943667"/>
              <a:gd name="connsiteX1" fmla="*/ 1859933 w 2520334"/>
              <a:gd name="connsiteY1" fmla="*/ 0 h 2943667"/>
              <a:gd name="connsiteX2" fmla="*/ 2520334 w 2520334"/>
              <a:gd name="connsiteY2" fmla="*/ 2943667 h 2943667"/>
              <a:gd name="connsiteX3" fmla="*/ 0 w 2520334"/>
              <a:gd name="connsiteY3" fmla="*/ 2935200 h 2943667"/>
              <a:gd name="connsiteX4" fmla="*/ 0 w 2520334"/>
              <a:gd name="connsiteY4" fmla="*/ 372534 h 2943667"/>
              <a:gd name="connsiteX0" fmla="*/ 0 w 2418734"/>
              <a:gd name="connsiteY0" fmla="*/ 372534 h 2943667"/>
              <a:gd name="connsiteX1" fmla="*/ 1859933 w 2418734"/>
              <a:gd name="connsiteY1" fmla="*/ 0 h 2943667"/>
              <a:gd name="connsiteX2" fmla="*/ 2418734 w 2418734"/>
              <a:gd name="connsiteY2" fmla="*/ 2943667 h 2943667"/>
              <a:gd name="connsiteX3" fmla="*/ 0 w 2418734"/>
              <a:gd name="connsiteY3" fmla="*/ 2935200 h 2943667"/>
              <a:gd name="connsiteX4" fmla="*/ 0 w 2418734"/>
              <a:gd name="connsiteY4" fmla="*/ 372534 h 2943667"/>
              <a:gd name="connsiteX0" fmla="*/ 0 w 2486467"/>
              <a:gd name="connsiteY0" fmla="*/ 372534 h 2943667"/>
              <a:gd name="connsiteX1" fmla="*/ 1859933 w 2486467"/>
              <a:gd name="connsiteY1" fmla="*/ 0 h 2943667"/>
              <a:gd name="connsiteX2" fmla="*/ 2486467 w 2486467"/>
              <a:gd name="connsiteY2" fmla="*/ 2943667 h 2943667"/>
              <a:gd name="connsiteX3" fmla="*/ 0 w 2486467"/>
              <a:gd name="connsiteY3" fmla="*/ 2935200 h 2943667"/>
              <a:gd name="connsiteX4" fmla="*/ 0 w 2486467"/>
              <a:gd name="connsiteY4" fmla="*/ 372534 h 2943667"/>
              <a:gd name="connsiteX0" fmla="*/ 0 w 2486467"/>
              <a:gd name="connsiteY0" fmla="*/ 385234 h 2956367"/>
              <a:gd name="connsiteX1" fmla="*/ 1864167 w 2486467"/>
              <a:gd name="connsiteY1" fmla="*/ 0 h 2956367"/>
              <a:gd name="connsiteX2" fmla="*/ 2486467 w 2486467"/>
              <a:gd name="connsiteY2" fmla="*/ 2956367 h 2956367"/>
              <a:gd name="connsiteX3" fmla="*/ 0 w 2486467"/>
              <a:gd name="connsiteY3" fmla="*/ 2947900 h 2956367"/>
              <a:gd name="connsiteX4" fmla="*/ 0 w 2486467"/>
              <a:gd name="connsiteY4" fmla="*/ 385234 h 2956367"/>
              <a:gd name="connsiteX0" fmla="*/ 0 w 2494934"/>
              <a:gd name="connsiteY0" fmla="*/ 385234 h 2952133"/>
              <a:gd name="connsiteX1" fmla="*/ 1864167 w 2494934"/>
              <a:gd name="connsiteY1" fmla="*/ 0 h 2952133"/>
              <a:gd name="connsiteX2" fmla="*/ 2494934 w 2494934"/>
              <a:gd name="connsiteY2" fmla="*/ 2952133 h 2952133"/>
              <a:gd name="connsiteX3" fmla="*/ 0 w 2494934"/>
              <a:gd name="connsiteY3" fmla="*/ 2947900 h 2952133"/>
              <a:gd name="connsiteX4" fmla="*/ 0 w 2494934"/>
              <a:gd name="connsiteY4" fmla="*/ 385234 h 2952133"/>
              <a:gd name="connsiteX0" fmla="*/ 0 w 2491759"/>
              <a:gd name="connsiteY0" fmla="*/ 385234 h 2952133"/>
              <a:gd name="connsiteX1" fmla="*/ 1864167 w 2491759"/>
              <a:gd name="connsiteY1" fmla="*/ 0 h 2952133"/>
              <a:gd name="connsiteX2" fmla="*/ 2491759 w 2491759"/>
              <a:gd name="connsiteY2" fmla="*/ 2952133 h 2952133"/>
              <a:gd name="connsiteX3" fmla="*/ 0 w 2491759"/>
              <a:gd name="connsiteY3" fmla="*/ 2947900 h 2952133"/>
              <a:gd name="connsiteX4" fmla="*/ 0 w 2491759"/>
              <a:gd name="connsiteY4" fmla="*/ 385234 h 2952133"/>
              <a:gd name="connsiteX0" fmla="*/ 0 w 2491759"/>
              <a:gd name="connsiteY0" fmla="*/ 391584 h 2958483"/>
              <a:gd name="connsiteX1" fmla="*/ 1860992 w 2491759"/>
              <a:gd name="connsiteY1" fmla="*/ 0 h 2958483"/>
              <a:gd name="connsiteX2" fmla="*/ 2491759 w 2491759"/>
              <a:gd name="connsiteY2" fmla="*/ 2958483 h 2958483"/>
              <a:gd name="connsiteX3" fmla="*/ 0 w 2491759"/>
              <a:gd name="connsiteY3" fmla="*/ 2954250 h 2958483"/>
              <a:gd name="connsiteX4" fmla="*/ 0 w 2491759"/>
              <a:gd name="connsiteY4" fmla="*/ 391584 h 295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59" h="2958483">
                <a:moveTo>
                  <a:pt x="0" y="391584"/>
                </a:moveTo>
                <a:lnTo>
                  <a:pt x="1860992" y="0"/>
                </a:lnTo>
                <a:lnTo>
                  <a:pt x="2491759" y="2958483"/>
                </a:lnTo>
                <a:lnTo>
                  <a:pt x="0" y="2954250"/>
                </a:lnTo>
                <a:lnTo>
                  <a:pt x="0" y="391584"/>
                </a:lnTo>
                <a:close/>
              </a:path>
            </a:pathLst>
          </a:custGeom>
          <a:blipFill rotWithShape="1"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 l="-567" t="-9625" r="-29462" b="109"/>
            </a:stretch>
          </a:blipFill>
        </p:spPr>
        <p:txBody>
          <a:bodyPr anchor="ctr" anchorCtr="0"/>
          <a:lstStyle>
            <a:lvl1pPr>
              <a:spcBef>
                <a:spcPts val="576"/>
              </a:spcBef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" y="4842000"/>
            <a:ext cx="12191999" cy="20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087663" y="5254894"/>
            <a:ext cx="6306563" cy="124216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</a:t>
            </a:r>
          </a:p>
          <a:p>
            <a:pPr lvl="0"/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640003" y="526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Kunde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640003" y="562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Dato</a:t>
            </a:r>
          </a:p>
        </p:txBody>
      </p:sp>
      <p:cxnSp>
        <p:nvCxnSpPr>
          <p:cNvPr id="13" name="Straight Connector 18">
            <a:extLst>
              <a:ext uri="{FF2B5EF4-FFF2-40B4-BE49-F238E27FC236}">
                <a16:creationId xmlns:a16="http://schemas.microsoft.com/office/drawing/2014/main" id="{EDE1FC60-81FB-47F4-82D1-FACAA7420A3A}"/>
              </a:ext>
            </a:extLst>
          </p:cNvPr>
          <p:cNvCxnSpPr>
            <a:cxnSpLocks/>
          </p:cNvCxnSpPr>
          <p:nvPr userDrawn="1"/>
        </p:nvCxnSpPr>
        <p:spPr>
          <a:xfrm>
            <a:off x="8351875" y="5254893"/>
            <a:ext cx="0" cy="124216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39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SmartArt Placeholder 5"/>
          <p:cNvSpPr>
            <a:spLocks noGrp="1"/>
          </p:cNvSpPr>
          <p:nvPr>
            <p:ph type="dgm" sz="quarter" idx="14" hasCustomPrompt="1"/>
          </p:nvPr>
        </p:nvSpPr>
        <p:spPr>
          <a:xfrm>
            <a:off x="504000" y="1346398"/>
            <a:ext cx="11185200" cy="4987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da-DK" noProof="0" dirty="0"/>
              <a:t>SmartArt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8A16F7-08A0-4A15-B4C1-840A1E07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64805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og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F85665-A435-4648-B4C2-FED57AF8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9" name="SmartArt Placeholder 5">
            <a:extLst>
              <a:ext uri="{FF2B5EF4-FFF2-40B4-BE49-F238E27FC236}">
                <a16:creationId xmlns:a16="http://schemas.microsoft.com/office/drawing/2014/main" id="{595EC1A0-39FA-4600-AC10-F35C54F7B3A6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504000" y="1346399"/>
            <a:ext cx="5436000" cy="4987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a-DK" noProof="0" dirty="0"/>
              <a:t>SmartArt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F52FED17-B30A-414B-9624-909B3DE95897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253199" y="1346400"/>
            <a:ext cx="5436000" cy="498772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294181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F607B97-6E8D-40D0-8842-C67874A6C727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EBD421E-88F2-4E49-8047-C0799FB7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580944"/>
            <a:ext cx="11185200" cy="538656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F035EE28-118B-49CE-8CA1-0A8AD5B8877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000" y="1346400"/>
            <a:ext cx="11185199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98D441D-6661-4728-99D8-6630BCE356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0035"/>
          <a:stretch/>
        </p:blipFill>
        <p:spPr>
          <a:xfrm>
            <a:off x="6455664" y="-1992"/>
            <a:ext cx="4352544" cy="5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1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F607B97-6E8D-40D0-8842-C67874A6C727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EBD421E-88F2-4E49-8047-C0799FB7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A6DE73FF-44DF-43FC-8750-A047A498B68B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04001" y="1346400"/>
            <a:ext cx="54360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179D2E78-AC0C-4F66-B7B6-AE599062D90C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253199" y="1346400"/>
            <a:ext cx="54360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3506593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76B6934-ECD2-4521-B9C9-FBEE47D228EB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1E2F04-4754-4508-8315-B358D6356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55F85B6E-0798-4FCB-9AD4-1A5CD64A09DC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504001" y="1346400"/>
            <a:ext cx="3513599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92E73D6B-518F-4C95-A06F-D739C5A9BB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175600" y="1346400"/>
            <a:ext cx="3513599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13" name="Pladsholder til indhold 2">
            <a:extLst>
              <a:ext uri="{FF2B5EF4-FFF2-40B4-BE49-F238E27FC236}">
                <a16:creationId xmlns:a16="http://schemas.microsoft.com/office/drawing/2014/main" id="{40E8B1D2-09E0-40A1-9205-816B3DD5DB1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337999" y="1346400"/>
            <a:ext cx="35136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2799582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691EFCA-C6B8-43CE-9A2C-8B965B22E3B4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SmartArt Placeholder 5"/>
          <p:cNvSpPr>
            <a:spLocks noGrp="1"/>
          </p:cNvSpPr>
          <p:nvPr>
            <p:ph type="dgm" sz="quarter" idx="14" hasCustomPrompt="1"/>
          </p:nvPr>
        </p:nvSpPr>
        <p:spPr>
          <a:xfrm>
            <a:off x="503999" y="1346399"/>
            <a:ext cx="11185200" cy="4802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da-DK" noProof="0" dirty="0"/>
              <a:t>SmartArt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8A16F7-08A0-4A15-B4C1-840A1E07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627081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og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61A39253-0DEE-4EEE-B55E-6CD37713243D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3" hasCustomPrompt="1"/>
          </p:nvPr>
        </p:nvSpPr>
        <p:spPr>
          <a:xfrm>
            <a:off x="504000" y="1346400"/>
            <a:ext cx="5436000" cy="480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a-DK" noProof="0" dirty="0"/>
              <a:t>SmartArt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F85665-A435-4648-B4C2-FED57AF8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4ABF84F4-75D5-4722-A6B3-5A056D2AED0D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253199" y="1346400"/>
            <a:ext cx="54360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1153453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F607B97-6E8D-40D0-8842-C67874A6C727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EBD421E-88F2-4E49-8047-C0799FB7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29E6C77A-BE33-402B-84DF-1D79C2B32BB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000" y="1346400"/>
            <a:ext cx="11185199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1212750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F607B97-6E8D-40D0-8842-C67874A6C727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EBD421E-88F2-4E49-8047-C0799FB7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1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11" name="Pladsholder til indhold 2">
            <a:extLst>
              <a:ext uri="{FF2B5EF4-FFF2-40B4-BE49-F238E27FC236}">
                <a16:creationId xmlns:a16="http://schemas.microsoft.com/office/drawing/2014/main" id="{47DA2C0A-AD45-4FEB-9002-74EC28DF7B3E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04001" y="1346400"/>
            <a:ext cx="54360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12" name="Pladsholder til indhold 2">
            <a:extLst>
              <a:ext uri="{FF2B5EF4-FFF2-40B4-BE49-F238E27FC236}">
                <a16:creationId xmlns:a16="http://schemas.microsoft.com/office/drawing/2014/main" id="{22E15046-289C-44C3-B6A9-FA848B43B955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253199" y="1346400"/>
            <a:ext cx="54360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3801173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F607B97-6E8D-40D0-8842-C67874A6C727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EBD421E-88F2-4E49-8047-C0799FB7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1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12" name="Pladsholder til indhold 2">
            <a:extLst>
              <a:ext uri="{FF2B5EF4-FFF2-40B4-BE49-F238E27FC236}">
                <a16:creationId xmlns:a16="http://schemas.microsoft.com/office/drawing/2014/main" id="{337BCE0C-2A55-414F-A9F9-A0B6EFBC533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504001" y="1346400"/>
            <a:ext cx="3513599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13" name="Pladsholder til indhold 2">
            <a:extLst>
              <a:ext uri="{FF2B5EF4-FFF2-40B4-BE49-F238E27FC236}">
                <a16:creationId xmlns:a16="http://schemas.microsoft.com/office/drawing/2014/main" id="{E1383FAB-D465-4B3B-8496-A507A701C26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175600" y="1346400"/>
            <a:ext cx="3513599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14" name="Pladsholder til indhold 2">
            <a:extLst>
              <a:ext uri="{FF2B5EF4-FFF2-40B4-BE49-F238E27FC236}">
                <a16:creationId xmlns:a16="http://schemas.microsoft.com/office/drawing/2014/main" id="{B49F197C-1811-4594-8C2A-C1552C79EAA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337999" y="1346400"/>
            <a:ext cx="35136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319347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68161A0-7889-488C-B548-55ADFD2E10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11055" y="1599916"/>
            <a:ext cx="3240000" cy="3240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noProof="0" dirty="0"/>
              <a:t> 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55985297-5339-49A2-82B9-610CD2152835}"/>
              </a:ext>
            </a:extLst>
          </p:cNvPr>
          <p:cNvSpPr/>
          <p:nvPr userDrawn="1"/>
        </p:nvSpPr>
        <p:spPr>
          <a:xfrm rot="20880000">
            <a:off x="906655" y="2179516"/>
            <a:ext cx="3240000" cy="324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DDB6F023-89AA-4331-AB1C-34AE1BCF9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11055" y="1881566"/>
            <a:ext cx="2491759" cy="2958483"/>
          </a:xfrm>
          <a:custGeom>
            <a:avLst/>
            <a:gdLst>
              <a:gd name="connsiteX0" fmla="*/ 0 w 3240000"/>
              <a:gd name="connsiteY0" fmla="*/ 0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0 h 3240000"/>
              <a:gd name="connsiteX0" fmla="*/ 0 w 3240000"/>
              <a:gd name="connsiteY0" fmla="*/ 677334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677334 h 3240000"/>
              <a:gd name="connsiteX0" fmla="*/ 0 w 3240000"/>
              <a:gd name="connsiteY0" fmla="*/ 313268 h 2875934"/>
              <a:gd name="connsiteX1" fmla="*/ 1504333 w 3240000"/>
              <a:gd name="connsiteY1" fmla="*/ 0 h 2875934"/>
              <a:gd name="connsiteX2" fmla="*/ 3240000 w 3240000"/>
              <a:gd name="connsiteY2" fmla="*/ 2875934 h 2875934"/>
              <a:gd name="connsiteX3" fmla="*/ 0 w 3240000"/>
              <a:gd name="connsiteY3" fmla="*/ 2875934 h 2875934"/>
              <a:gd name="connsiteX4" fmla="*/ 0 w 3240000"/>
              <a:gd name="connsiteY4" fmla="*/ 313268 h 2875934"/>
              <a:gd name="connsiteX0" fmla="*/ 0 w 3240000"/>
              <a:gd name="connsiteY0" fmla="*/ 372534 h 2935200"/>
              <a:gd name="connsiteX1" fmla="*/ 1859933 w 3240000"/>
              <a:gd name="connsiteY1" fmla="*/ 0 h 2935200"/>
              <a:gd name="connsiteX2" fmla="*/ 3240000 w 3240000"/>
              <a:gd name="connsiteY2" fmla="*/ 2935200 h 2935200"/>
              <a:gd name="connsiteX3" fmla="*/ 0 w 3240000"/>
              <a:gd name="connsiteY3" fmla="*/ 2935200 h 2935200"/>
              <a:gd name="connsiteX4" fmla="*/ 0 w 3240000"/>
              <a:gd name="connsiteY4" fmla="*/ 372534 h 2935200"/>
              <a:gd name="connsiteX0" fmla="*/ 0 w 2732000"/>
              <a:gd name="connsiteY0" fmla="*/ 372534 h 2943667"/>
              <a:gd name="connsiteX1" fmla="*/ 1859933 w 2732000"/>
              <a:gd name="connsiteY1" fmla="*/ 0 h 2943667"/>
              <a:gd name="connsiteX2" fmla="*/ 2732000 w 2732000"/>
              <a:gd name="connsiteY2" fmla="*/ 2943667 h 2943667"/>
              <a:gd name="connsiteX3" fmla="*/ 0 w 2732000"/>
              <a:gd name="connsiteY3" fmla="*/ 2935200 h 2943667"/>
              <a:gd name="connsiteX4" fmla="*/ 0 w 2732000"/>
              <a:gd name="connsiteY4" fmla="*/ 372534 h 2943667"/>
              <a:gd name="connsiteX0" fmla="*/ 0 w 2520334"/>
              <a:gd name="connsiteY0" fmla="*/ 372534 h 2943667"/>
              <a:gd name="connsiteX1" fmla="*/ 1859933 w 2520334"/>
              <a:gd name="connsiteY1" fmla="*/ 0 h 2943667"/>
              <a:gd name="connsiteX2" fmla="*/ 2520334 w 2520334"/>
              <a:gd name="connsiteY2" fmla="*/ 2943667 h 2943667"/>
              <a:gd name="connsiteX3" fmla="*/ 0 w 2520334"/>
              <a:gd name="connsiteY3" fmla="*/ 2935200 h 2943667"/>
              <a:gd name="connsiteX4" fmla="*/ 0 w 2520334"/>
              <a:gd name="connsiteY4" fmla="*/ 372534 h 2943667"/>
              <a:gd name="connsiteX0" fmla="*/ 0 w 2418734"/>
              <a:gd name="connsiteY0" fmla="*/ 372534 h 2943667"/>
              <a:gd name="connsiteX1" fmla="*/ 1859933 w 2418734"/>
              <a:gd name="connsiteY1" fmla="*/ 0 h 2943667"/>
              <a:gd name="connsiteX2" fmla="*/ 2418734 w 2418734"/>
              <a:gd name="connsiteY2" fmla="*/ 2943667 h 2943667"/>
              <a:gd name="connsiteX3" fmla="*/ 0 w 2418734"/>
              <a:gd name="connsiteY3" fmla="*/ 2935200 h 2943667"/>
              <a:gd name="connsiteX4" fmla="*/ 0 w 2418734"/>
              <a:gd name="connsiteY4" fmla="*/ 372534 h 2943667"/>
              <a:gd name="connsiteX0" fmla="*/ 0 w 2486467"/>
              <a:gd name="connsiteY0" fmla="*/ 372534 h 2943667"/>
              <a:gd name="connsiteX1" fmla="*/ 1859933 w 2486467"/>
              <a:gd name="connsiteY1" fmla="*/ 0 h 2943667"/>
              <a:gd name="connsiteX2" fmla="*/ 2486467 w 2486467"/>
              <a:gd name="connsiteY2" fmla="*/ 2943667 h 2943667"/>
              <a:gd name="connsiteX3" fmla="*/ 0 w 2486467"/>
              <a:gd name="connsiteY3" fmla="*/ 2935200 h 2943667"/>
              <a:gd name="connsiteX4" fmla="*/ 0 w 2486467"/>
              <a:gd name="connsiteY4" fmla="*/ 372534 h 2943667"/>
              <a:gd name="connsiteX0" fmla="*/ 0 w 2486467"/>
              <a:gd name="connsiteY0" fmla="*/ 385234 h 2956367"/>
              <a:gd name="connsiteX1" fmla="*/ 1864167 w 2486467"/>
              <a:gd name="connsiteY1" fmla="*/ 0 h 2956367"/>
              <a:gd name="connsiteX2" fmla="*/ 2486467 w 2486467"/>
              <a:gd name="connsiteY2" fmla="*/ 2956367 h 2956367"/>
              <a:gd name="connsiteX3" fmla="*/ 0 w 2486467"/>
              <a:gd name="connsiteY3" fmla="*/ 2947900 h 2956367"/>
              <a:gd name="connsiteX4" fmla="*/ 0 w 2486467"/>
              <a:gd name="connsiteY4" fmla="*/ 385234 h 2956367"/>
              <a:gd name="connsiteX0" fmla="*/ 0 w 2494934"/>
              <a:gd name="connsiteY0" fmla="*/ 385234 h 2952133"/>
              <a:gd name="connsiteX1" fmla="*/ 1864167 w 2494934"/>
              <a:gd name="connsiteY1" fmla="*/ 0 h 2952133"/>
              <a:gd name="connsiteX2" fmla="*/ 2494934 w 2494934"/>
              <a:gd name="connsiteY2" fmla="*/ 2952133 h 2952133"/>
              <a:gd name="connsiteX3" fmla="*/ 0 w 2494934"/>
              <a:gd name="connsiteY3" fmla="*/ 2947900 h 2952133"/>
              <a:gd name="connsiteX4" fmla="*/ 0 w 2494934"/>
              <a:gd name="connsiteY4" fmla="*/ 385234 h 2952133"/>
              <a:gd name="connsiteX0" fmla="*/ 0 w 2491759"/>
              <a:gd name="connsiteY0" fmla="*/ 385234 h 2952133"/>
              <a:gd name="connsiteX1" fmla="*/ 1864167 w 2491759"/>
              <a:gd name="connsiteY1" fmla="*/ 0 h 2952133"/>
              <a:gd name="connsiteX2" fmla="*/ 2491759 w 2491759"/>
              <a:gd name="connsiteY2" fmla="*/ 2952133 h 2952133"/>
              <a:gd name="connsiteX3" fmla="*/ 0 w 2491759"/>
              <a:gd name="connsiteY3" fmla="*/ 2947900 h 2952133"/>
              <a:gd name="connsiteX4" fmla="*/ 0 w 2491759"/>
              <a:gd name="connsiteY4" fmla="*/ 385234 h 2952133"/>
              <a:gd name="connsiteX0" fmla="*/ 0 w 2491759"/>
              <a:gd name="connsiteY0" fmla="*/ 391584 h 2958483"/>
              <a:gd name="connsiteX1" fmla="*/ 1860992 w 2491759"/>
              <a:gd name="connsiteY1" fmla="*/ 0 h 2958483"/>
              <a:gd name="connsiteX2" fmla="*/ 2491759 w 2491759"/>
              <a:gd name="connsiteY2" fmla="*/ 2958483 h 2958483"/>
              <a:gd name="connsiteX3" fmla="*/ 0 w 2491759"/>
              <a:gd name="connsiteY3" fmla="*/ 2954250 h 2958483"/>
              <a:gd name="connsiteX4" fmla="*/ 0 w 2491759"/>
              <a:gd name="connsiteY4" fmla="*/ 391584 h 295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59" h="2958483">
                <a:moveTo>
                  <a:pt x="0" y="391584"/>
                </a:moveTo>
                <a:lnTo>
                  <a:pt x="1860992" y="0"/>
                </a:lnTo>
                <a:lnTo>
                  <a:pt x="2491759" y="2958483"/>
                </a:lnTo>
                <a:lnTo>
                  <a:pt x="0" y="2954250"/>
                </a:lnTo>
                <a:lnTo>
                  <a:pt x="0" y="391584"/>
                </a:lnTo>
                <a:close/>
              </a:path>
            </a:pathLst>
          </a:custGeom>
          <a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 l="-567" t="-9625" r="-29462" b="109"/>
            </a:stretch>
          </a:blipFill>
        </p:spPr>
        <p:txBody>
          <a:bodyPr anchor="ctr" anchorCtr="0"/>
          <a:lstStyle>
            <a:lvl1pPr>
              <a:spcBef>
                <a:spcPts val="576"/>
              </a:spcBef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" y="4842000"/>
            <a:ext cx="12191999" cy="20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087663" y="5254894"/>
            <a:ext cx="6306563" cy="124216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</a:t>
            </a:r>
          </a:p>
          <a:p>
            <a:pPr lvl="0"/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640003" y="526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Kunde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640003" y="562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Dato</a:t>
            </a:r>
          </a:p>
        </p:txBody>
      </p:sp>
      <p:cxnSp>
        <p:nvCxnSpPr>
          <p:cNvPr id="13" name="Straight Connector 18">
            <a:extLst>
              <a:ext uri="{FF2B5EF4-FFF2-40B4-BE49-F238E27FC236}">
                <a16:creationId xmlns:a16="http://schemas.microsoft.com/office/drawing/2014/main" id="{EDE1FC60-81FB-47F4-82D1-FACAA7420A3A}"/>
              </a:ext>
            </a:extLst>
          </p:cNvPr>
          <p:cNvCxnSpPr>
            <a:cxnSpLocks/>
          </p:cNvCxnSpPr>
          <p:nvPr userDrawn="1"/>
        </p:nvCxnSpPr>
        <p:spPr>
          <a:xfrm>
            <a:off x="8351875" y="5254893"/>
            <a:ext cx="0" cy="124216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32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691EFCA-C6B8-43CE-9A2C-8B965B22E3B4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SmartArt Placeholder 5"/>
          <p:cNvSpPr>
            <a:spLocks noGrp="1"/>
          </p:cNvSpPr>
          <p:nvPr>
            <p:ph type="dgm" sz="quarter" idx="14" hasCustomPrompt="1"/>
          </p:nvPr>
        </p:nvSpPr>
        <p:spPr>
          <a:xfrm>
            <a:off x="504000" y="1346399"/>
            <a:ext cx="11185200" cy="4802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SmartArt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8A16F7-08A0-4A15-B4C1-840A1E07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245580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og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61A39253-0DEE-4EEE-B55E-6CD37713243D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3" hasCustomPrompt="1"/>
          </p:nvPr>
        </p:nvSpPr>
        <p:spPr>
          <a:xfrm>
            <a:off x="504000" y="1346400"/>
            <a:ext cx="5436000" cy="4802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SmartArt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F85665-A435-4648-B4C2-FED57AF8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B4D97489-CBA4-40A1-BED9-D2EB65BE9F93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253199" y="1346400"/>
            <a:ext cx="5436000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481844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79B7A-FFEF-427B-A562-6EB9469D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B56A860-8007-4A21-B4FD-096C7E1E6F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38EBAEB0-CFCA-4302-87F1-2DDDF518074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04000" y="1346400"/>
            <a:ext cx="11185199" cy="4989600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1337426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79B7A-FFEF-427B-A562-6EB9469D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B56A860-8007-4A21-B4FD-096C7E1E6F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2BC11153-7D67-4196-8B0C-FB7D78D4323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000" y="1346399"/>
            <a:ext cx="5435999" cy="4989599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E094DEBF-3785-4C0C-9A1E-376745F935C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3200" y="1346400"/>
            <a:ext cx="5435999" cy="4989598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3472052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79B7A-FFEF-427B-A562-6EB9469D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B56A860-8007-4A21-B4FD-096C7E1E6F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93F965DB-A531-43AA-B23B-9FC6263911D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000" y="1346400"/>
            <a:ext cx="3513599" cy="4989598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CE919792-C628-49C8-873B-AD90C5ABCD8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339201" y="1346400"/>
            <a:ext cx="3513600" cy="4989598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C08E47A0-E6C6-4302-9FF9-9902E69C1F44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74402" y="1346400"/>
            <a:ext cx="3514797" cy="4989598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Clr>
                <a:schemeClr val="bg1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447675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719138" indent="-177800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989013" indent="-187325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258888" indent="-185738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28050764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skif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584004"/>
            <a:ext cx="12192000" cy="201291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717550" indent="0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Præsentationsside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88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skif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584004"/>
            <a:ext cx="12192000" cy="20129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/>
          <a:lstStyle>
            <a:lvl1pPr marL="717550" indent="0">
              <a:defRPr cap="all" baseline="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Præsentationsside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79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skif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584004"/>
            <a:ext cx="12192000" cy="2012917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717550" indent="0">
              <a:defRPr cap="all" baseline="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Præsentationsside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599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skif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584004"/>
            <a:ext cx="12192000" cy="201291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717550" indent="0">
              <a:defRPr cap="all" baseline="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Præsentationsside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97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C989762-8ABC-4ACA-A062-839ECAC572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D595BEC-066E-4FE6-813B-BCD548837491}"/>
              </a:ext>
            </a:extLst>
          </p:cNvPr>
          <p:cNvSpPr txBox="1">
            <a:spLocks/>
          </p:cNvSpPr>
          <p:nvPr userDrawn="1"/>
        </p:nvSpPr>
        <p:spPr>
          <a:xfrm>
            <a:off x="504001" y="5888209"/>
            <a:ext cx="11252570" cy="60589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Lucida Grande"/>
              <a:buChar char="◼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1pPr>
            <a:lvl2pPr marL="525600" indent="-1980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2pPr>
            <a:lvl3pPr marL="748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3pPr>
            <a:lvl4pPr marL="1026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4pPr>
            <a:lvl5pPr marL="126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6186"/>
              </a:buClr>
              <a:buSzTx/>
              <a:buFont typeface="Lucida Grande"/>
              <a:buNone/>
              <a:tabLst/>
              <a:defRPr/>
            </a:pPr>
            <a:r>
              <a:rPr kumimoji="0" lang="da-DK" sz="11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OM PLUSS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6186"/>
              </a:buClr>
              <a:buSzTx/>
              <a:buFont typeface="Lucida Grande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Vi skaber opbakning til strategiske ledelsesbeslutninger i virksomheder, organisationer og samfundsinstitutioner, når vi bistår dem med at udvikle deres governance, strategi, ledelse og organisation, så de kan realisere deres potentialer. Vores 35 medarbejdere har base på kontorer i Aarhus og i København. I vores adfærd og tænkning styres vi af tre værdier: Værdiskabelse, fairness og troværdighed. </a:t>
            </a:r>
          </a:p>
        </p:txBody>
      </p:sp>
    </p:spTree>
    <p:extLst>
      <p:ext uri="{BB962C8B-B14F-4D97-AF65-F5344CB8AC3E}">
        <p14:creationId xmlns:p14="http://schemas.microsoft.com/office/powerpoint/2010/main" val="1987188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68161A0-7889-488C-B548-55ADFD2E10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11055" y="1599916"/>
            <a:ext cx="3240000" cy="3240000"/>
          </a:xfrm>
          <a:prstGeom prst="rect">
            <a:avLst/>
          </a:prstGeom>
          <a:blipFill rotWithShape="1">
            <a:blip r:embed="rId2">
              <a:grayscl/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noProof="0" dirty="0"/>
              <a:t> 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55985297-5339-49A2-82B9-610CD2152835}"/>
              </a:ext>
            </a:extLst>
          </p:cNvPr>
          <p:cNvSpPr/>
          <p:nvPr userDrawn="1"/>
        </p:nvSpPr>
        <p:spPr>
          <a:xfrm rot="20880000">
            <a:off x="906655" y="2179516"/>
            <a:ext cx="3240000" cy="3240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DDB6F023-89AA-4331-AB1C-34AE1BCF9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11055" y="1881566"/>
            <a:ext cx="2491759" cy="2958483"/>
          </a:xfrm>
          <a:custGeom>
            <a:avLst/>
            <a:gdLst>
              <a:gd name="connsiteX0" fmla="*/ 0 w 3240000"/>
              <a:gd name="connsiteY0" fmla="*/ 0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0 h 3240000"/>
              <a:gd name="connsiteX0" fmla="*/ 0 w 3240000"/>
              <a:gd name="connsiteY0" fmla="*/ 677334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677334 h 3240000"/>
              <a:gd name="connsiteX0" fmla="*/ 0 w 3240000"/>
              <a:gd name="connsiteY0" fmla="*/ 313268 h 2875934"/>
              <a:gd name="connsiteX1" fmla="*/ 1504333 w 3240000"/>
              <a:gd name="connsiteY1" fmla="*/ 0 h 2875934"/>
              <a:gd name="connsiteX2" fmla="*/ 3240000 w 3240000"/>
              <a:gd name="connsiteY2" fmla="*/ 2875934 h 2875934"/>
              <a:gd name="connsiteX3" fmla="*/ 0 w 3240000"/>
              <a:gd name="connsiteY3" fmla="*/ 2875934 h 2875934"/>
              <a:gd name="connsiteX4" fmla="*/ 0 w 3240000"/>
              <a:gd name="connsiteY4" fmla="*/ 313268 h 2875934"/>
              <a:gd name="connsiteX0" fmla="*/ 0 w 3240000"/>
              <a:gd name="connsiteY0" fmla="*/ 372534 h 2935200"/>
              <a:gd name="connsiteX1" fmla="*/ 1859933 w 3240000"/>
              <a:gd name="connsiteY1" fmla="*/ 0 h 2935200"/>
              <a:gd name="connsiteX2" fmla="*/ 3240000 w 3240000"/>
              <a:gd name="connsiteY2" fmla="*/ 2935200 h 2935200"/>
              <a:gd name="connsiteX3" fmla="*/ 0 w 3240000"/>
              <a:gd name="connsiteY3" fmla="*/ 2935200 h 2935200"/>
              <a:gd name="connsiteX4" fmla="*/ 0 w 3240000"/>
              <a:gd name="connsiteY4" fmla="*/ 372534 h 2935200"/>
              <a:gd name="connsiteX0" fmla="*/ 0 w 2732000"/>
              <a:gd name="connsiteY0" fmla="*/ 372534 h 2943667"/>
              <a:gd name="connsiteX1" fmla="*/ 1859933 w 2732000"/>
              <a:gd name="connsiteY1" fmla="*/ 0 h 2943667"/>
              <a:gd name="connsiteX2" fmla="*/ 2732000 w 2732000"/>
              <a:gd name="connsiteY2" fmla="*/ 2943667 h 2943667"/>
              <a:gd name="connsiteX3" fmla="*/ 0 w 2732000"/>
              <a:gd name="connsiteY3" fmla="*/ 2935200 h 2943667"/>
              <a:gd name="connsiteX4" fmla="*/ 0 w 2732000"/>
              <a:gd name="connsiteY4" fmla="*/ 372534 h 2943667"/>
              <a:gd name="connsiteX0" fmla="*/ 0 w 2520334"/>
              <a:gd name="connsiteY0" fmla="*/ 372534 h 2943667"/>
              <a:gd name="connsiteX1" fmla="*/ 1859933 w 2520334"/>
              <a:gd name="connsiteY1" fmla="*/ 0 h 2943667"/>
              <a:gd name="connsiteX2" fmla="*/ 2520334 w 2520334"/>
              <a:gd name="connsiteY2" fmla="*/ 2943667 h 2943667"/>
              <a:gd name="connsiteX3" fmla="*/ 0 w 2520334"/>
              <a:gd name="connsiteY3" fmla="*/ 2935200 h 2943667"/>
              <a:gd name="connsiteX4" fmla="*/ 0 w 2520334"/>
              <a:gd name="connsiteY4" fmla="*/ 372534 h 2943667"/>
              <a:gd name="connsiteX0" fmla="*/ 0 w 2418734"/>
              <a:gd name="connsiteY0" fmla="*/ 372534 h 2943667"/>
              <a:gd name="connsiteX1" fmla="*/ 1859933 w 2418734"/>
              <a:gd name="connsiteY1" fmla="*/ 0 h 2943667"/>
              <a:gd name="connsiteX2" fmla="*/ 2418734 w 2418734"/>
              <a:gd name="connsiteY2" fmla="*/ 2943667 h 2943667"/>
              <a:gd name="connsiteX3" fmla="*/ 0 w 2418734"/>
              <a:gd name="connsiteY3" fmla="*/ 2935200 h 2943667"/>
              <a:gd name="connsiteX4" fmla="*/ 0 w 2418734"/>
              <a:gd name="connsiteY4" fmla="*/ 372534 h 2943667"/>
              <a:gd name="connsiteX0" fmla="*/ 0 w 2486467"/>
              <a:gd name="connsiteY0" fmla="*/ 372534 h 2943667"/>
              <a:gd name="connsiteX1" fmla="*/ 1859933 w 2486467"/>
              <a:gd name="connsiteY1" fmla="*/ 0 h 2943667"/>
              <a:gd name="connsiteX2" fmla="*/ 2486467 w 2486467"/>
              <a:gd name="connsiteY2" fmla="*/ 2943667 h 2943667"/>
              <a:gd name="connsiteX3" fmla="*/ 0 w 2486467"/>
              <a:gd name="connsiteY3" fmla="*/ 2935200 h 2943667"/>
              <a:gd name="connsiteX4" fmla="*/ 0 w 2486467"/>
              <a:gd name="connsiteY4" fmla="*/ 372534 h 2943667"/>
              <a:gd name="connsiteX0" fmla="*/ 0 w 2486467"/>
              <a:gd name="connsiteY0" fmla="*/ 385234 h 2956367"/>
              <a:gd name="connsiteX1" fmla="*/ 1864167 w 2486467"/>
              <a:gd name="connsiteY1" fmla="*/ 0 h 2956367"/>
              <a:gd name="connsiteX2" fmla="*/ 2486467 w 2486467"/>
              <a:gd name="connsiteY2" fmla="*/ 2956367 h 2956367"/>
              <a:gd name="connsiteX3" fmla="*/ 0 w 2486467"/>
              <a:gd name="connsiteY3" fmla="*/ 2947900 h 2956367"/>
              <a:gd name="connsiteX4" fmla="*/ 0 w 2486467"/>
              <a:gd name="connsiteY4" fmla="*/ 385234 h 2956367"/>
              <a:gd name="connsiteX0" fmla="*/ 0 w 2494934"/>
              <a:gd name="connsiteY0" fmla="*/ 385234 h 2952133"/>
              <a:gd name="connsiteX1" fmla="*/ 1864167 w 2494934"/>
              <a:gd name="connsiteY1" fmla="*/ 0 h 2952133"/>
              <a:gd name="connsiteX2" fmla="*/ 2494934 w 2494934"/>
              <a:gd name="connsiteY2" fmla="*/ 2952133 h 2952133"/>
              <a:gd name="connsiteX3" fmla="*/ 0 w 2494934"/>
              <a:gd name="connsiteY3" fmla="*/ 2947900 h 2952133"/>
              <a:gd name="connsiteX4" fmla="*/ 0 w 2494934"/>
              <a:gd name="connsiteY4" fmla="*/ 385234 h 2952133"/>
              <a:gd name="connsiteX0" fmla="*/ 0 w 2491759"/>
              <a:gd name="connsiteY0" fmla="*/ 385234 h 2952133"/>
              <a:gd name="connsiteX1" fmla="*/ 1864167 w 2491759"/>
              <a:gd name="connsiteY1" fmla="*/ 0 h 2952133"/>
              <a:gd name="connsiteX2" fmla="*/ 2491759 w 2491759"/>
              <a:gd name="connsiteY2" fmla="*/ 2952133 h 2952133"/>
              <a:gd name="connsiteX3" fmla="*/ 0 w 2491759"/>
              <a:gd name="connsiteY3" fmla="*/ 2947900 h 2952133"/>
              <a:gd name="connsiteX4" fmla="*/ 0 w 2491759"/>
              <a:gd name="connsiteY4" fmla="*/ 385234 h 2952133"/>
              <a:gd name="connsiteX0" fmla="*/ 0 w 2491759"/>
              <a:gd name="connsiteY0" fmla="*/ 391584 h 2958483"/>
              <a:gd name="connsiteX1" fmla="*/ 1860992 w 2491759"/>
              <a:gd name="connsiteY1" fmla="*/ 0 h 2958483"/>
              <a:gd name="connsiteX2" fmla="*/ 2491759 w 2491759"/>
              <a:gd name="connsiteY2" fmla="*/ 2958483 h 2958483"/>
              <a:gd name="connsiteX3" fmla="*/ 0 w 2491759"/>
              <a:gd name="connsiteY3" fmla="*/ 2954250 h 2958483"/>
              <a:gd name="connsiteX4" fmla="*/ 0 w 2491759"/>
              <a:gd name="connsiteY4" fmla="*/ 391584 h 295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59" h="2958483">
                <a:moveTo>
                  <a:pt x="0" y="391584"/>
                </a:moveTo>
                <a:lnTo>
                  <a:pt x="1860992" y="0"/>
                </a:lnTo>
                <a:lnTo>
                  <a:pt x="2491759" y="2958483"/>
                </a:lnTo>
                <a:lnTo>
                  <a:pt x="0" y="2954250"/>
                </a:lnTo>
                <a:lnTo>
                  <a:pt x="0" y="391584"/>
                </a:lnTo>
                <a:close/>
              </a:path>
            </a:pathLst>
          </a:custGeom>
          <a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 l="-567" t="-9625" r="-29462" b="109"/>
            </a:stretch>
          </a:blipFill>
        </p:spPr>
        <p:txBody>
          <a:bodyPr anchor="ctr" anchorCtr="0"/>
          <a:lstStyle>
            <a:lvl1pPr>
              <a:spcBef>
                <a:spcPts val="576"/>
              </a:spcBef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" y="4842000"/>
            <a:ext cx="12191999" cy="20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087663" y="5254894"/>
            <a:ext cx="6306563" cy="124216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</a:t>
            </a:r>
          </a:p>
          <a:p>
            <a:pPr lvl="0"/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640003" y="526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Kunde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640003" y="562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Dato</a:t>
            </a:r>
          </a:p>
        </p:txBody>
      </p:sp>
      <p:cxnSp>
        <p:nvCxnSpPr>
          <p:cNvPr id="13" name="Straight Connector 18">
            <a:extLst>
              <a:ext uri="{FF2B5EF4-FFF2-40B4-BE49-F238E27FC236}">
                <a16:creationId xmlns:a16="http://schemas.microsoft.com/office/drawing/2014/main" id="{EDE1FC60-81FB-47F4-82D1-FACAA7420A3A}"/>
              </a:ext>
            </a:extLst>
          </p:cNvPr>
          <p:cNvCxnSpPr>
            <a:cxnSpLocks/>
          </p:cNvCxnSpPr>
          <p:nvPr userDrawn="1"/>
        </p:nvCxnSpPr>
        <p:spPr>
          <a:xfrm>
            <a:off x="8351875" y="5254893"/>
            <a:ext cx="0" cy="124216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5773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9D3D4E0-427F-48F5-A975-F3783CD43A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E9B0DE7-16F4-4E8F-A03C-E63784798EE5}"/>
              </a:ext>
            </a:extLst>
          </p:cNvPr>
          <p:cNvSpPr txBox="1">
            <a:spLocks/>
          </p:cNvSpPr>
          <p:nvPr userDrawn="1"/>
        </p:nvSpPr>
        <p:spPr>
          <a:xfrm>
            <a:off x="504001" y="5888209"/>
            <a:ext cx="11252570" cy="60589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Lucida Grande"/>
              <a:buChar char="◼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1pPr>
            <a:lvl2pPr marL="525600" indent="-1980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2pPr>
            <a:lvl3pPr marL="748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3pPr>
            <a:lvl4pPr marL="1026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4pPr>
            <a:lvl5pPr marL="126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6186"/>
              </a:buClr>
              <a:buSzTx/>
              <a:buFont typeface="Lucida Grande"/>
              <a:buNone/>
              <a:tabLst/>
              <a:defRPr/>
            </a:pPr>
            <a:r>
              <a:rPr kumimoji="0" lang="da-DK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OM PLUSS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6186"/>
              </a:buClr>
              <a:buSzTx/>
              <a:buFont typeface="Lucida Grande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Vi skaber opbakning til strategiske ledelsesbeslutninger i virksomheder, organisationer og samfundsinstitutioner, når vi bistår dem med at udvikle deres governance, strategi, ledelse og organisation, så de kan realisere deres potentialer. Vores 35 medarbejdere har base på kontorer i Aarhus og i København. I vores adfærd og tænkning styres vi af tre værdier: Værdiskabelse, fairness og troværdighed. </a:t>
            </a:r>
          </a:p>
        </p:txBody>
      </p:sp>
    </p:spTree>
    <p:extLst>
      <p:ext uri="{BB962C8B-B14F-4D97-AF65-F5344CB8AC3E}">
        <p14:creationId xmlns:p14="http://schemas.microsoft.com/office/powerpoint/2010/main" val="215972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68161A0-7889-488C-B548-55ADFD2E10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11055" y="1599916"/>
            <a:ext cx="3240000" cy="3240000"/>
          </a:xfrm>
          <a:prstGeom prst="rect">
            <a:avLst/>
          </a:prstGeom>
          <a:blipFill rotWithShape="1">
            <a:blip r:embed="rId2">
              <a:grayscl/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noProof="0" dirty="0"/>
              <a:t> 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55985297-5339-49A2-82B9-610CD2152835}"/>
              </a:ext>
            </a:extLst>
          </p:cNvPr>
          <p:cNvSpPr/>
          <p:nvPr userDrawn="1"/>
        </p:nvSpPr>
        <p:spPr>
          <a:xfrm rot="20880000">
            <a:off x="906655" y="2179516"/>
            <a:ext cx="3240000" cy="32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DDB6F023-89AA-4331-AB1C-34AE1BCF9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11055" y="1881566"/>
            <a:ext cx="2491759" cy="2958483"/>
          </a:xfrm>
          <a:custGeom>
            <a:avLst/>
            <a:gdLst>
              <a:gd name="connsiteX0" fmla="*/ 0 w 3240000"/>
              <a:gd name="connsiteY0" fmla="*/ 0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0 h 3240000"/>
              <a:gd name="connsiteX0" fmla="*/ 0 w 3240000"/>
              <a:gd name="connsiteY0" fmla="*/ 677334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4" fmla="*/ 0 w 3240000"/>
              <a:gd name="connsiteY4" fmla="*/ 677334 h 3240000"/>
              <a:gd name="connsiteX0" fmla="*/ 0 w 3240000"/>
              <a:gd name="connsiteY0" fmla="*/ 313268 h 2875934"/>
              <a:gd name="connsiteX1" fmla="*/ 1504333 w 3240000"/>
              <a:gd name="connsiteY1" fmla="*/ 0 h 2875934"/>
              <a:gd name="connsiteX2" fmla="*/ 3240000 w 3240000"/>
              <a:gd name="connsiteY2" fmla="*/ 2875934 h 2875934"/>
              <a:gd name="connsiteX3" fmla="*/ 0 w 3240000"/>
              <a:gd name="connsiteY3" fmla="*/ 2875934 h 2875934"/>
              <a:gd name="connsiteX4" fmla="*/ 0 w 3240000"/>
              <a:gd name="connsiteY4" fmla="*/ 313268 h 2875934"/>
              <a:gd name="connsiteX0" fmla="*/ 0 w 3240000"/>
              <a:gd name="connsiteY0" fmla="*/ 372534 h 2935200"/>
              <a:gd name="connsiteX1" fmla="*/ 1859933 w 3240000"/>
              <a:gd name="connsiteY1" fmla="*/ 0 h 2935200"/>
              <a:gd name="connsiteX2" fmla="*/ 3240000 w 3240000"/>
              <a:gd name="connsiteY2" fmla="*/ 2935200 h 2935200"/>
              <a:gd name="connsiteX3" fmla="*/ 0 w 3240000"/>
              <a:gd name="connsiteY3" fmla="*/ 2935200 h 2935200"/>
              <a:gd name="connsiteX4" fmla="*/ 0 w 3240000"/>
              <a:gd name="connsiteY4" fmla="*/ 372534 h 2935200"/>
              <a:gd name="connsiteX0" fmla="*/ 0 w 2732000"/>
              <a:gd name="connsiteY0" fmla="*/ 372534 h 2943667"/>
              <a:gd name="connsiteX1" fmla="*/ 1859933 w 2732000"/>
              <a:gd name="connsiteY1" fmla="*/ 0 h 2943667"/>
              <a:gd name="connsiteX2" fmla="*/ 2732000 w 2732000"/>
              <a:gd name="connsiteY2" fmla="*/ 2943667 h 2943667"/>
              <a:gd name="connsiteX3" fmla="*/ 0 w 2732000"/>
              <a:gd name="connsiteY3" fmla="*/ 2935200 h 2943667"/>
              <a:gd name="connsiteX4" fmla="*/ 0 w 2732000"/>
              <a:gd name="connsiteY4" fmla="*/ 372534 h 2943667"/>
              <a:gd name="connsiteX0" fmla="*/ 0 w 2520334"/>
              <a:gd name="connsiteY0" fmla="*/ 372534 h 2943667"/>
              <a:gd name="connsiteX1" fmla="*/ 1859933 w 2520334"/>
              <a:gd name="connsiteY1" fmla="*/ 0 h 2943667"/>
              <a:gd name="connsiteX2" fmla="*/ 2520334 w 2520334"/>
              <a:gd name="connsiteY2" fmla="*/ 2943667 h 2943667"/>
              <a:gd name="connsiteX3" fmla="*/ 0 w 2520334"/>
              <a:gd name="connsiteY3" fmla="*/ 2935200 h 2943667"/>
              <a:gd name="connsiteX4" fmla="*/ 0 w 2520334"/>
              <a:gd name="connsiteY4" fmla="*/ 372534 h 2943667"/>
              <a:gd name="connsiteX0" fmla="*/ 0 w 2418734"/>
              <a:gd name="connsiteY0" fmla="*/ 372534 h 2943667"/>
              <a:gd name="connsiteX1" fmla="*/ 1859933 w 2418734"/>
              <a:gd name="connsiteY1" fmla="*/ 0 h 2943667"/>
              <a:gd name="connsiteX2" fmla="*/ 2418734 w 2418734"/>
              <a:gd name="connsiteY2" fmla="*/ 2943667 h 2943667"/>
              <a:gd name="connsiteX3" fmla="*/ 0 w 2418734"/>
              <a:gd name="connsiteY3" fmla="*/ 2935200 h 2943667"/>
              <a:gd name="connsiteX4" fmla="*/ 0 w 2418734"/>
              <a:gd name="connsiteY4" fmla="*/ 372534 h 2943667"/>
              <a:gd name="connsiteX0" fmla="*/ 0 w 2486467"/>
              <a:gd name="connsiteY0" fmla="*/ 372534 h 2943667"/>
              <a:gd name="connsiteX1" fmla="*/ 1859933 w 2486467"/>
              <a:gd name="connsiteY1" fmla="*/ 0 h 2943667"/>
              <a:gd name="connsiteX2" fmla="*/ 2486467 w 2486467"/>
              <a:gd name="connsiteY2" fmla="*/ 2943667 h 2943667"/>
              <a:gd name="connsiteX3" fmla="*/ 0 w 2486467"/>
              <a:gd name="connsiteY3" fmla="*/ 2935200 h 2943667"/>
              <a:gd name="connsiteX4" fmla="*/ 0 w 2486467"/>
              <a:gd name="connsiteY4" fmla="*/ 372534 h 2943667"/>
              <a:gd name="connsiteX0" fmla="*/ 0 w 2486467"/>
              <a:gd name="connsiteY0" fmla="*/ 385234 h 2956367"/>
              <a:gd name="connsiteX1" fmla="*/ 1864167 w 2486467"/>
              <a:gd name="connsiteY1" fmla="*/ 0 h 2956367"/>
              <a:gd name="connsiteX2" fmla="*/ 2486467 w 2486467"/>
              <a:gd name="connsiteY2" fmla="*/ 2956367 h 2956367"/>
              <a:gd name="connsiteX3" fmla="*/ 0 w 2486467"/>
              <a:gd name="connsiteY3" fmla="*/ 2947900 h 2956367"/>
              <a:gd name="connsiteX4" fmla="*/ 0 w 2486467"/>
              <a:gd name="connsiteY4" fmla="*/ 385234 h 2956367"/>
              <a:gd name="connsiteX0" fmla="*/ 0 w 2494934"/>
              <a:gd name="connsiteY0" fmla="*/ 385234 h 2952133"/>
              <a:gd name="connsiteX1" fmla="*/ 1864167 w 2494934"/>
              <a:gd name="connsiteY1" fmla="*/ 0 h 2952133"/>
              <a:gd name="connsiteX2" fmla="*/ 2494934 w 2494934"/>
              <a:gd name="connsiteY2" fmla="*/ 2952133 h 2952133"/>
              <a:gd name="connsiteX3" fmla="*/ 0 w 2494934"/>
              <a:gd name="connsiteY3" fmla="*/ 2947900 h 2952133"/>
              <a:gd name="connsiteX4" fmla="*/ 0 w 2494934"/>
              <a:gd name="connsiteY4" fmla="*/ 385234 h 2952133"/>
              <a:gd name="connsiteX0" fmla="*/ 0 w 2491759"/>
              <a:gd name="connsiteY0" fmla="*/ 385234 h 2952133"/>
              <a:gd name="connsiteX1" fmla="*/ 1864167 w 2491759"/>
              <a:gd name="connsiteY1" fmla="*/ 0 h 2952133"/>
              <a:gd name="connsiteX2" fmla="*/ 2491759 w 2491759"/>
              <a:gd name="connsiteY2" fmla="*/ 2952133 h 2952133"/>
              <a:gd name="connsiteX3" fmla="*/ 0 w 2491759"/>
              <a:gd name="connsiteY3" fmla="*/ 2947900 h 2952133"/>
              <a:gd name="connsiteX4" fmla="*/ 0 w 2491759"/>
              <a:gd name="connsiteY4" fmla="*/ 385234 h 2952133"/>
              <a:gd name="connsiteX0" fmla="*/ 0 w 2491759"/>
              <a:gd name="connsiteY0" fmla="*/ 391584 h 2958483"/>
              <a:gd name="connsiteX1" fmla="*/ 1860992 w 2491759"/>
              <a:gd name="connsiteY1" fmla="*/ 0 h 2958483"/>
              <a:gd name="connsiteX2" fmla="*/ 2491759 w 2491759"/>
              <a:gd name="connsiteY2" fmla="*/ 2958483 h 2958483"/>
              <a:gd name="connsiteX3" fmla="*/ 0 w 2491759"/>
              <a:gd name="connsiteY3" fmla="*/ 2954250 h 2958483"/>
              <a:gd name="connsiteX4" fmla="*/ 0 w 2491759"/>
              <a:gd name="connsiteY4" fmla="*/ 391584 h 295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59" h="2958483">
                <a:moveTo>
                  <a:pt x="0" y="391584"/>
                </a:moveTo>
                <a:lnTo>
                  <a:pt x="1860992" y="0"/>
                </a:lnTo>
                <a:lnTo>
                  <a:pt x="2491759" y="2958483"/>
                </a:lnTo>
                <a:lnTo>
                  <a:pt x="0" y="2954250"/>
                </a:lnTo>
                <a:lnTo>
                  <a:pt x="0" y="391584"/>
                </a:lnTo>
                <a:close/>
              </a:path>
            </a:pathLst>
          </a:custGeom>
          <a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 l="-567" t="-9625" r="-29462" b="109"/>
            </a:stretch>
          </a:blipFill>
        </p:spPr>
        <p:txBody>
          <a:bodyPr anchor="ctr" anchorCtr="0"/>
          <a:lstStyle>
            <a:lvl1pPr>
              <a:spcBef>
                <a:spcPts val="576"/>
              </a:spcBef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" y="4842000"/>
            <a:ext cx="12191999" cy="20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087663" y="5254894"/>
            <a:ext cx="6306563" cy="124216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</a:t>
            </a:r>
          </a:p>
          <a:p>
            <a:pPr lvl="0"/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640003" y="526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Kunde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640003" y="562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Dato</a:t>
            </a:r>
          </a:p>
        </p:txBody>
      </p:sp>
      <p:cxnSp>
        <p:nvCxnSpPr>
          <p:cNvPr id="13" name="Straight Connector 18">
            <a:extLst>
              <a:ext uri="{FF2B5EF4-FFF2-40B4-BE49-F238E27FC236}">
                <a16:creationId xmlns:a16="http://schemas.microsoft.com/office/drawing/2014/main" id="{EDE1FC60-81FB-47F4-82D1-FACAA7420A3A}"/>
              </a:ext>
            </a:extLst>
          </p:cNvPr>
          <p:cNvCxnSpPr>
            <a:cxnSpLocks/>
          </p:cNvCxnSpPr>
          <p:nvPr userDrawn="1"/>
        </p:nvCxnSpPr>
        <p:spPr>
          <a:xfrm>
            <a:off x="8351875" y="5254893"/>
            <a:ext cx="0" cy="124216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47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rot="20880000">
            <a:off x="736764" y="1385258"/>
            <a:ext cx="4320000" cy="4036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" y="4842000"/>
            <a:ext cx="12191999" cy="20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6B2E21CE-45EC-4494-A25F-BC346B1DB5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7663" y="5254894"/>
            <a:ext cx="6306563" cy="124216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</a:t>
            </a:r>
          </a:p>
          <a:p>
            <a:pPr lvl="0"/>
            <a:endParaRPr lang="en-US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042A4F9B-808C-45B0-B241-A60B133E04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40003" y="526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Kunde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7D585E-7F1C-4130-BDE5-709EFED8AF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40003" y="5628130"/>
            <a:ext cx="3442223" cy="3341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Dato</a:t>
            </a:r>
          </a:p>
        </p:txBody>
      </p:sp>
      <p:cxnSp>
        <p:nvCxnSpPr>
          <p:cNvPr id="13" name="Straight Connector 18">
            <a:extLst>
              <a:ext uri="{FF2B5EF4-FFF2-40B4-BE49-F238E27FC236}">
                <a16:creationId xmlns:a16="http://schemas.microsoft.com/office/drawing/2014/main" id="{36986533-DC65-4182-81B5-D30D25681559}"/>
              </a:ext>
            </a:extLst>
          </p:cNvPr>
          <p:cNvCxnSpPr>
            <a:cxnSpLocks/>
          </p:cNvCxnSpPr>
          <p:nvPr userDrawn="1"/>
        </p:nvCxnSpPr>
        <p:spPr>
          <a:xfrm>
            <a:off x="8351875" y="5254893"/>
            <a:ext cx="0" cy="124216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64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F607B97-6E8D-40D0-8842-C67874A6C727}"/>
              </a:ext>
            </a:extLst>
          </p:cNvPr>
          <p:cNvSpPr/>
          <p:nvPr userDrawn="1"/>
        </p:nvSpPr>
        <p:spPr>
          <a:xfrm>
            <a:off x="0" y="1166165"/>
            <a:ext cx="12192000" cy="5167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EBD421E-88F2-4E49-8047-C0799FB7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F035EE28-118B-49CE-8CA1-0A8AD5B8877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000" y="1346400"/>
            <a:ext cx="11185199" cy="4802082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308448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504000" y="1346400"/>
            <a:ext cx="11185199" cy="498772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EBD421E-88F2-4E49-8047-C0799FB7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72183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1E2F04-4754-4508-8315-B358D6356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B11D08F6-EE14-4371-ADF2-B40E31E9A08B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04001" y="1346400"/>
            <a:ext cx="5436000" cy="498772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B8524CAC-649A-481F-8DD2-412047D645B2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253199" y="1346400"/>
            <a:ext cx="5436000" cy="498772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12626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/>
          <a:lstStyle/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1E2F04-4754-4508-8315-B358D6356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1B6F2E76-F711-4510-B5CD-4364F7FFD016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504001" y="1346400"/>
            <a:ext cx="3513599" cy="498772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357C4187-6684-4F4F-AD2C-ED9B0FD5B5E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175600" y="1346400"/>
            <a:ext cx="3513599" cy="498772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BEFDD366-E515-4463-B591-C21863CDD19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337999" y="1346400"/>
            <a:ext cx="3513600" cy="498772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buFont typeface="Wingdings" panose="05000000000000000000" pitchFamily="2" charset="2"/>
              <a:buChar char="§"/>
              <a:defRPr sz="1800"/>
            </a:lvl1pPr>
            <a:lvl2pPr marL="447675" indent="-177800">
              <a:defRPr sz="1600"/>
            </a:lvl2pPr>
            <a:lvl3pPr marL="719138" indent="-177800">
              <a:defRPr sz="1600"/>
            </a:lvl3pPr>
            <a:lvl4pPr marL="989013" indent="-187325">
              <a:defRPr sz="1600"/>
            </a:lvl4pPr>
            <a:lvl5pPr marL="1258888" indent="-1857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Niveau 1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</a:t>
            </a:r>
          </a:p>
          <a:p>
            <a:pPr lvl="4"/>
            <a:r>
              <a:rPr lang="da-DK" noProof="0" dirty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27763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C56238D-5A99-42AF-8182-CA76F2B1276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0388E99E-F95E-435B-99A6-285FAC687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r="20035"/>
          <a:stretch/>
        </p:blipFill>
        <p:spPr>
          <a:xfrm>
            <a:off x="6455664" y="-1992"/>
            <a:ext cx="4352544" cy="5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1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28" r:id="rId2"/>
    <p:sldLayoutId id="2147483846" r:id="rId3"/>
    <p:sldLayoutId id="2147483849" r:id="rId4"/>
    <p:sldLayoutId id="2147483835" r:id="rId5"/>
    <p:sldLayoutId id="2147483850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Lucida Grande"/>
        <a:buChar char="◼"/>
        <a:defRPr sz="1800" kern="1200">
          <a:solidFill>
            <a:schemeClr val="tx1"/>
          </a:solidFill>
          <a:latin typeface="Helvetica"/>
          <a:ea typeface="+mn-ea"/>
          <a:cs typeface="+mn-cs"/>
        </a:defRPr>
      </a:lvl1pPr>
      <a:lvl2pPr marL="525600" indent="-1980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2pPr>
      <a:lvl3pPr marL="7488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026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267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s 6">
            <a:extLst>
              <a:ext uri="{FF2B5EF4-FFF2-40B4-BE49-F238E27FC236}">
                <a16:creationId xmlns:a16="http://schemas.microsoft.com/office/drawing/2014/main" id="{A7C73ECC-F2E8-4215-96B7-5230DB040A3E}"/>
              </a:ext>
            </a:extLst>
          </p:cNvPr>
          <p:cNvSpPr/>
          <p:nvPr userDrawn="1"/>
        </p:nvSpPr>
        <p:spPr>
          <a:xfrm>
            <a:off x="11798424" y="6485843"/>
            <a:ext cx="216000" cy="216000"/>
          </a:xfrm>
          <a:prstGeom prst="flowChartProcess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10" name="Pladsholder til diasnummer 5">
            <a:extLst>
              <a:ext uri="{FF2B5EF4-FFF2-40B4-BE49-F238E27FC236}">
                <a16:creationId xmlns:a16="http://schemas.microsoft.com/office/drawing/2014/main" id="{775C80C9-A67D-4D23-A91B-9E7F16461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2"/>
                </a:solidFill>
                <a:latin typeface="Helvetica"/>
              </a:defRPr>
            </a:lvl1pPr>
          </a:lstStyle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DBC9900-9489-4088-906C-FC0703FCE32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F0BA199E-F3C8-41E9-B9A7-E84325466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20035"/>
          <a:stretch/>
        </p:blipFill>
        <p:spPr>
          <a:xfrm>
            <a:off x="6455664" y="-1992"/>
            <a:ext cx="4352544" cy="5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8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05" r:id="rId2"/>
    <p:sldLayoutId id="2147483831" r:id="rId3"/>
    <p:sldLayoutId id="2147483807" r:id="rId4"/>
    <p:sldLayoutId id="2147483806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Lucida Grande"/>
        <a:buChar char="◼"/>
        <a:defRPr sz="1800" kern="1200">
          <a:solidFill>
            <a:schemeClr val="tx1"/>
          </a:solidFill>
          <a:latin typeface="Helvetica"/>
          <a:ea typeface="+mn-ea"/>
          <a:cs typeface="+mn-cs"/>
        </a:defRPr>
      </a:lvl1pPr>
      <a:lvl2pPr marL="525600" indent="-1980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2pPr>
      <a:lvl3pPr marL="7488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026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267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s 6">
            <a:extLst>
              <a:ext uri="{FF2B5EF4-FFF2-40B4-BE49-F238E27FC236}">
                <a16:creationId xmlns:a16="http://schemas.microsoft.com/office/drawing/2014/main" id="{A845C21C-79E0-4F0A-BEA4-566AE6A21C47}"/>
              </a:ext>
            </a:extLst>
          </p:cNvPr>
          <p:cNvSpPr/>
          <p:nvPr userDrawn="1"/>
        </p:nvSpPr>
        <p:spPr>
          <a:xfrm>
            <a:off x="11798424" y="6485843"/>
            <a:ext cx="216000" cy="216000"/>
          </a:xfrm>
          <a:prstGeom prst="flowChartProcess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10" name="Pladsholder til diasnummer 5">
            <a:extLst>
              <a:ext uri="{FF2B5EF4-FFF2-40B4-BE49-F238E27FC236}">
                <a16:creationId xmlns:a16="http://schemas.microsoft.com/office/drawing/2014/main" id="{968F8100-43AB-4FB3-ADAF-89D9D1660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2"/>
                </a:solidFill>
                <a:latin typeface="Helvetica"/>
              </a:defRPr>
            </a:lvl1pPr>
          </a:lstStyle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0F611CFA-8D85-4E56-AFCC-CED65B204C8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BC1ACA85-12C2-470B-9450-5B5FE78DD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20035"/>
          <a:stretch/>
        </p:blipFill>
        <p:spPr>
          <a:xfrm>
            <a:off x="6455664" y="-1992"/>
            <a:ext cx="4352544" cy="5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4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7" r:id="rId3"/>
    <p:sldLayoutId id="2147483786" r:id="rId4"/>
    <p:sldLayoutId id="2147483785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Lucida Grande"/>
        <a:buChar char="◼"/>
        <a:defRPr sz="1800" kern="1200">
          <a:solidFill>
            <a:schemeClr val="tx1"/>
          </a:solidFill>
          <a:latin typeface="Helvetica"/>
          <a:ea typeface="+mn-ea"/>
          <a:cs typeface="+mn-cs"/>
        </a:defRPr>
      </a:lvl1pPr>
      <a:lvl2pPr marL="525600" indent="-1980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2pPr>
      <a:lvl3pPr marL="7488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026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267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s 6">
            <a:extLst>
              <a:ext uri="{FF2B5EF4-FFF2-40B4-BE49-F238E27FC236}">
                <a16:creationId xmlns:a16="http://schemas.microsoft.com/office/drawing/2014/main" id="{214A4473-2DF8-47AC-91D2-DF58BF9FC05E}"/>
              </a:ext>
            </a:extLst>
          </p:cNvPr>
          <p:cNvSpPr/>
          <p:nvPr userDrawn="1"/>
        </p:nvSpPr>
        <p:spPr>
          <a:xfrm>
            <a:off x="11798424" y="6485843"/>
            <a:ext cx="216000" cy="216000"/>
          </a:xfrm>
          <a:prstGeom prst="flowChartProcess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10" name="Pladsholder til diasnummer 5">
            <a:extLst>
              <a:ext uri="{FF2B5EF4-FFF2-40B4-BE49-F238E27FC236}">
                <a16:creationId xmlns:a16="http://schemas.microsoft.com/office/drawing/2014/main" id="{4E91793A-44AE-477D-9F12-6D1944DD0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2"/>
                </a:solidFill>
                <a:latin typeface="Helvetica"/>
              </a:defRPr>
            </a:lvl1pPr>
          </a:lstStyle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54111958-8C77-4FB7-A3F8-38E6FB57787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F5AAE752-F16A-490B-AD3C-8E2699D3DE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20035"/>
          <a:stretch/>
        </p:blipFill>
        <p:spPr>
          <a:xfrm>
            <a:off x="6455664" y="-1992"/>
            <a:ext cx="4352544" cy="5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0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6" r:id="rId3"/>
    <p:sldLayoutId id="2147483765" r:id="rId4"/>
    <p:sldLayoutId id="2147483764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Lucida Grande"/>
        <a:buChar char="◼"/>
        <a:defRPr sz="1800" kern="1200">
          <a:solidFill>
            <a:schemeClr val="tx1"/>
          </a:solidFill>
          <a:latin typeface="Helvetica"/>
          <a:ea typeface="+mn-ea"/>
          <a:cs typeface="+mn-cs"/>
        </a:defRPr>
      </a:lvl1pPr>
      <a:lvl2pPr marL="525600" indent="-1980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2pPr>
      <a:lvl3pPr marL="7488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026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267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cess 6"/>
          <p:cNvSpPr/>
          <p:nvPr/>
        </p:nvSpPr>
        <p:spPr>
          <a:xfrm>
            <a:off x="11798424" y="6485843"/>
            <a:ext cx="216000" cy="216000"/>
          </a:xfrm>
          <a:prstGeom prst="flowChartProcess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04000" y="1346399"/>
            <a:ext cx="11185199" cy="49877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177800" lvl="0" indent="-1778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marL="719138" lvl="2" indent="-1778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charset="2"/>
              <a:buChar char="§"/>
            </a:pPr>
            <a:r>
              <a:rPr lang="da-DK" noProof="0" dirty="0"/>
              <a:t>Tredje niveau</a:t>
            </a:r>
          </a:p>
          <a:p>
            <a:pPr marL="989013" lvl="3" indent="-187325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charset="2"/>
              <a:buChar char="§"/>
            </a:pPr>
            <a:r>
              <a:rPr lang="da-DK" noProof="0" dirty="0"/>
              <a:t>Fjerde niveau</a:t>
            </a:r>
          </a:p>
          <a:p>
            <a:pPr marL="1258888" lvl="4" indent="-185738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charset="2"/>
              <a:buChar char="§"/>
            </a:pPr>
            <a:r>
              <a:rPr lang="da-DK" noProof="0" dirty="0"/>
              <a:t>Femte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>
                    <a:lumMod val="75000"/>
                  </a:schemeClr>
                </a:solidFill>
                <a:latin typeface="Helvetica"/>
              </a:defRPr>
            </a:lvl1pPr>
          </a:lstStyle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ladsholder til titel 15">
            <a:extLst>
              <a:ext uri="{FF2B5EF4-FFF2-40B4-BE49-F238E27FC236}">
                <a16:creationId xmlns:a16="http://schemas.microsoft.com/office/drawing/2014/main" id="{550797F3-8503-42A7-A92A-23DD5FB3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99600"/>
            <a:ext cx="11185200" cy="72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C8FFD28D-E87A-4BB5-BBFC-99427455E29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</a:blip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6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Lucida Grande"/>
        <a:buChar char="◼"/>
        <a:defRPr lang="da-DK" sz="1800" kern="1200" noProof="0" dirty="0">
          <a:solidFill>
            <a:schemeClr val="bg1"/>
          </a:solidFill>
          <a:latin typeface="Helvetica"/>
          <a:ea typeface="+mn-ea"/>
          <a:cs typeface="+mn-cs"/>
        </a:defRPr>
      </a:lvl1pPr>
      <a:lvl2pPr marL="525600" indent="-198000" algn="l" defTabSz="914400" rtl="0" eaLnBrk="1" latinLnBrk="0" hangingPunct="1">
        <a:spcBef>
          <a:spcPct val="20000"/>
        </a:spcBef>
        <a:buClr>
          <a:schemeClr val="bg1"/>
        </a:buClr>
        <a:buFont typeface="Wingdings" charset="2"/>
        <a:buChar char="§"/>
        <a:defRPr lang="da-DK" sz="1600" kern="1200" noProof="0" dirty="0">
          <a:solidFill>
            <a:schemeClr val="bg1"/>
          </a:solidFill>
          <a:latin typeface="Helvetica"/>
          <a:ea typeface="+mn-ea"/>
          <a:cs typeface="+mn-cs"/>
        </a:defRPr>
      </a:lvl2pPr>
      <a:lvl3pPr marL="827088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charset="2"/>
        <a:buChar char="§"/>
        <a:defRPr lang="da-DK" sz="1600" kern="1200" noProof="0" dirty="0">
          <a:solidFill>
            <a:schemeClr val="bg1"/>
          </a:solidFill>
          <a:latin typeface="Helvetica"/>
          <a:ea typeface="+mn-ea"/>
          <a:cs typeface="+mn-cs"/>
        </a:defRPr>
      </a:lvl3pPr>
      <a:lvl4pPr marL="1087438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charset="2"/>
        <a:buChar char="§"/>
        <a:defRPr lang="da-DK" sz="1600" kern="1200" noProof="0" dirty="0">
          <a:solidFill>
            <a:schemeClr val="bg1"/>
          </a:solidFill>
          <a:latin typeface="Helvetica"/>
          <a:ea typeface="+mn-ea"/>
          <a:cs typeface="+mn-cs"/>
        </a:defRPr>
      </a:lvl4pPr>
      <a:lvl5pPr marL="135890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charset="2"/>
        <a:buChar char="§"/>
        <a:defRPr lang="da-DK" sz="1600" kern="1200" noProof="0" dirty="0">
          <a:solidFill>
            <a:schemeClr val="bg1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s 6">
            <a:extLst>
              <a:ext uri="{FF2B5EF4-FFF2-40B4-BE49-F238E27FC236}">
                <a16:creationId xmlns:a16="http://schemas.microsoft.com/office/drawing/2014/main" id="{9A2B046F-CFC6-45E5-9B89-987E4291BBA8}"/>
              </a:ext>
            </a:extLst>
          </p:cNvPr>
          <p:cNvSpPr/>
          <p:nvPr userDrawn="1"/>
        </p:nvSpPr>
        <p:spPr>
          <a:xfrm>
            <a:off x="11798424" y="6485843"/>
            <a:ext cx="216000" cy="216000"/>
          </a:xfrm>
          <a:prstGeom prst="flowChartProcess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10" name="Pladsholder til diasnummer 5">
            <a:extLst>
              <a:ext uri="{FF2B5EF4-FFF2-40B4-BE49-F238E27FC236}">
                <a16:creationId xmlns:a16="http://schemas.microsoft.com/office/drawing/2014/main" id="{4D325112-D63E-408B-A256-56FBCCD3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8607" y="6451433"/>
            <a:ext cx="263583" cy="2848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2"/>
                </a:solidFill>
                <a:latin typeface="Helvetica"/>
              </a:defRPr>
            </a:lvl1pPr>
          </a:lstStyle>
          <a:p>
            <a:fld id="{E8587106-2619-47FC-9C4F-03EE6D0A5A5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0B38B87-0183-4075-9C2B-4421476F076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90000" y="136800"/>
            <a:ext cx="1161710" cy="3636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77F2FFC0-8CE9-4EFD-8136-55921FD0AB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r="20035"/>
          <a:stretch/>
        </p:blipFill>
        <p:spPr>
          <a:xfrm>
            <a:off x="6455664" y="-1992"/>
            <a:ext cx="4352544" cy="5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Lucida Grande"/>
        <a:buChar char="◼"/>
        <a:defRPr sz="1800" kern="1200">
          <a:solidFill>
            <a:schemeClr val="tx1"/>
          </a:solidFill>
          <a:latin typeface="Helvetica"/>
          <a:ea typeface="+mn-ea"/>
          <a:cs typeface="+mn-cs"/>
        </a:defRPr>
      </a:lvl1pPr>
      <a:lvl2pPr marL="525600" indent="-1980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2pPr>
      <a:lvl3pPr marL="7488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026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267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Lucida Grande"/>
        <a:buChar char="◼"/>
        <a:defRPr sz="1800" kern="1200">
          <a:solidFill>
            <a:schemeClr val="tx1"/>
          </a:solidFill>
          <a:latin typeface="Helvetica"/>
          <a:ea typeface="+mn-ea"/>
          <a:cs typeface="+mn-cs"/>
        </a:defRPr>
      </a:lvl1pPr>
      <a:lvl2pPr marL="525600" indent="-1980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2pPr>
      <a:lvl3pPr marL="7488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026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267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08E13BA2-24DA-4AA2-AB45-0D7028D560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85EA6F5-21F6-4601-84DD-342841C344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53C7FD6-10F3-41DF-9A5F-85738E235E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/>
              <a:t>Resultater fra </a:t>
            </a:r>
            <a:r>
              <a:rPr lang="da-DK" dirty="0" err="1"/>
              <a:t>virksomhedssurvey</a:t>
            </a:r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E63B1BD-9357-43DC-8F4E-1FAA712A343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Rummelig </a:t>
            </a:r>
            <a:r>
              <a:rPr lang="da-DK" dirty="0" err="1"/>
              <a:t>imidt</a:t>
            </a:r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62F8CDD-2126-4CD4-9911-D2DA451980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/>
              <a:t>5. Juli 2019</a:t>
            </a:r>
          </a:p>
        </p:txBody>
      </p:sp>
    </p:spTree>
    <p:extLst>
      <p:ext uri="{BB962C8B-B14F-4D97-AF65-F5344CB8AC3E}">
        <p14:creationId xmlns:p14="http://schemas.microsoft.com/office/powerpoint/2010/main" val="3411186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71F716FB-E37B-44CA-8EE1-D8C6DABB7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F35B4FF-40B4-477C-B95A-B1AF1074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603504"/>
            <a:ext cx="11185200" cy="516096"/>
          </a:xfrm>
        </p:spPr>
        <p:txBody>
          <a:bodyPr/>
          <a:lstStyle/>
          <a:p>
            <a:r>
              <a:rPr lang="da-DK" dirty="0"/>
              <a:t>Kommunikation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576B4E6-35D2-4923-9252-6BA14F17C642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/>
              <a:t>OBS på relativt få respondenter!</a:t>
            </a:r>
          </a:p>
          <a:p>
            <a:endParaRPr lang="da-DK" sz="1600" dirty="0"/>
          </a:p>
          <a:p>
            <a:r>
              <a:rPr lang="da-DK" sz="1600" dirty="0"/>
              <a:t>Andelen af respondenter som i deres daglige kontakt med andre virksomheder har gjort opmærksomme på det sociale ansvar er tilnærmelsesvis lige stor i de tre Task Forces.</a:t>
            </a:r>
          </a:p>
          <a:p>
            <a:endParaRPr lang="da-DK" sz="1600" dirty="0"/>
          </a:p>
          <a:p>
            <a:r>
              <a:rPr lang="da-DK" sz="1600" dirty="0"/>
              <a:t>Herudover er der forskel på, hvilke kommunikationskanaler respondenterne har anvendt til at sprede budskabet.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703BE5BF-348F-4A8F-8E3A-44432A8FC649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3477206575"/>
              </p:ext>
            </p:extLst>
          </p:nvPr>
        </p:nvGraphicFramePr>
        <p:xfrm>
          <a:off x="6253163" y="1346200"/>
          <a:ext cx="5435600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346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67983B27-4055-453F-A644-BD5AB6DB99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45AC411-01C0-48F7-B089-4A667ED3D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572876"/>
            <a:ext cx="11185200" cy="546723"/>
          </a:xfrm>
        </p:spPr>
        <p:txBody>
          <a:bodyPr/>
          <a:lstStyle/>
          <a:p>
            <a:r>
              <a:rPr lang="da-DK" dirty="0"/>
              <a:t>fremtid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8E2CD3E-9BB4-45FD-B882-B0FE5976FAF1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600" dirty="0"/>
              <a:t>OBS på relativt få respondenter!</a:t>
            </a:r>
          </a:p>
          <a:p>
            <a:pPr marL="0" indent="0">
              <a:buNone/>
            </a:pPr>
            <a:endParaRPr lang="da-DK" sz="1600" dirty="0"/>
          </a:p>
          <a:p>
            <a:r>
              <a:rPr lang="da-DK" sz="1600" dirty="0"/>
              <a:t>De fleste respondenter i alle 3 Task Forces forventer at fortsætte deres nuværende indsats for rummelighed fremadrettet. </a:t>
            </a:r>
          </a:p>
          <a:p>
            <a:endParaRPr lang="da-DK" sz="1600" dirty="0"/>
          </a:p>
          <a:p>
            <a:r>
              <a:rPr lang="da-DK" sz="1600" dirty="0"/>
              <a:t>Der er også respondenter som vil øge deres indsats, men det varierer, hvorvidt de har en klar plan for, hvordan arbejdet skal understøttes. </a:t>
            </a:r>
          </a:p>
          <a:p>
            <a:endParaRPr lang="da-DK" dirty="0"/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115D6D76-666B-4F6E-84D7-ABCDC40B9144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3158727649"/>
              </p:ext>
            </p:extLst>
          </p:nvPr>
        </p:nvGraphicFramePr>
        <p:xfrm>
          <a:off x="6253163" y="1346200"/>
          <a:ext cx="5435600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876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66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1">
            <a:extLst>
              <a:ext uri="{FF2B5EF4-FFF2-40B4-BE49-F238E27FC236}">
                <a16:creationId xmlns:a16="http://schemas.microsoft.com/office/drawing/2014/main" id="{4DF2641B-7F93-4100-B482-29031A98FB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452ADFB-36DE-47B4-B9A5-FAD56076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548640"/>
            <a:ext cx="11185200" cy="570960"/>
          </a:xfrm>
        </p:spPr>
        <p:txBody>
          <a:bodyPr/>
          <a:lstStyle/>
          <a:p>
            <a:r>
              <a:rPr lang="da-DK" dirty="0"/>
              <a:t>Overblik over besvarelser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2985BCC-C8B1-4682-94C3-F9ECBF5270DC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r>
              <a:rPr lang="da-DK" sz="1600" dirty="0"/>
              <a:t>I alt er der modtaget 93 besvarelser, hvoraf 44 er gennemførte og 31 er ufuldstændige. Dette er relativt få besvarelser, hvilket man skal være opmærksom på i tolkningen af resultaternes generaliserbarhed – dette særligt i de sammenligningen mellem Task Forces.</a:t>
            </a:r>
          </a:p>
          <a:p>
            <a:endParaRPr lang="da-DK" sz="1600" dirty="0"/>
          </a:p>
          <a:p>
            <a:r>
              <a:rPr lang="da-DK" sz="1600" dirty="0"/>
              <a:t>Ser man på de gennemførte besvarelser er der flest besvarelser fra Task Forcen i Hedensted. Her har 17 virksomheder besvaret spørgeskemaet. </a:t>
            </a:r>
          </a:p>
          <a:p>
            <a:endParaRPr lang="da-DK" sz="1600" dirty="0"/>
          </a:p>
          <a:p>
            <a:r>
              <a:rPr lang="da-DK" sz="1600" dirty="0"/>
              <a:t>Der er næstflest gennemførte besvarelser fra Tas -</a:t>
            </a:r>
            <a:r>
              <a:rPr lang="da-DK" sz="1600" dirty="0" err="1"/>
              <a:t>forcene</a:t>
            </a:r>
            <a:r>
              <a:rPr lang="da-DK" sz="1600" dirty="0"/>
              <a:t> i Favrskov og Horsens. </a:t>
            </a:r>
          </a:p>
          <a:p>
            <a:endParaRPr lang="da-DK" sz="1600" dirty="0"/>
          </a:p>
          <a:p>
            <a:r>
              <a:rPr lang="da-DK" sz="1600" dirty="0"/>
              <a:t>I de fleste spørgsmål har respondenterne kunne angive flere svar. I disse tilfælde summerer andelene ikke til 100.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1993B71-8E56-4EBA-9A0F-70E86F06C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675395"/>
              </p:ext>
            </p:extLst>
          </p:nvPr>
        </p:nvGraphicFramePr>
        <p:xfrm>
          <a:off x="6843426" y="3493008"/>
          <a:ext cx="4564857" cy="247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2C23696-34DE-4BD1-B8C5-19DBB83822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204562"/>
              </p:ext>
            </p:extLst>
          </p:nvPr>
        </p:nvGraphicFramePr>
        <p:xfrm>
          <a:off x="6843426" y="1242060"/>
          <a:ext cx="4564857" cy="2122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44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40F188E0-14E3-4A0B-B69C-596E7A4DE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EBAF6F-7E63-45E7-A383-424BFC356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650080"/>
            <a:ext cx="11185200" cy="469519"/>
          </a:xfrm>
        </p:spPr>
        <p:txBody>
          <a:bodyPr/>
          <a:lstStyle/>
          <a:p>
            <a:r>
              <a:rPr lang="da-DK" dirty="0"/>
              <a:t>Opmærksomhed og udgangspunkt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9444CA5-ACB8-4801-8CFA-AE554F127D15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r>
              <a:rPr lang="da-DK" sz="1600" dirty="0"/>
              <a:t>Ca. 53 % af respondenterne angiver, at de blev opmærksomme på muligheden for at være med i en Task Force, fordi de blev kontaktet af en kommune eller anden offentlig myndighed.</a:t>
            </a:r>
          </a:p>
          <a:p>
            <a:endParaRPr lang="da-DK" sz="1600" dirty="0"/>
          </a:p>
          <a:p>
            <a:r>
              <a:rPr lang="da-DK" sz="1600" dirty="0"/>
              <a:t>Ca. 22 % blev gjort opmærksomme på muligheden, fordi de blev kontaktet af en anden virksomhed. </a:t>
            </a:r>
          </a:p>
          <a:p>
            <a:endParaRPr lang="da-DK" sz="1600" dirty="0"/>
          </a:p>
          <a:p>
            <a:r>
              <a:rPr lang="da-DK" sz="1600" dirty="0"/>
              <a:t>Ser man på virksomhedernes udgangspunkt, fremgår det af undersøgelsen, at ca. 35 % ikke havde nogen borgere på kanten af arbejdsmarkedet tilknyttet før deltagelsen i Task Forcen. </a:t>
            </a:r>
          </a:p>
          <a:p>
            <a:endParaRPr lang="da-DK" sz="1600" dirty="0"/>
          </a:p>
          <a:p>
            <a:r>
              <a:rPr lang="da-DK" sz="1600" dirty="0"/>
              <a:t>Ca. 27 % og 33 % havde hhv. én eller flere personer tilknyttet før deltagelsen i Task Forcen.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311790F-5566-489B-83FE-B063A8AECD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714948"/>
              </p:ext>
            </p:extLst>
          </p:nvPr>
        </p:nvGraphicFramePr>
        <p:xfrm>
          <a:off x="6580080" y="1271730"/>
          <a:ext cx="4616699" cy="226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87B70FE-3AEC-43B2-BFBF-772F7EEEA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275827"/>
              </p:ext>
            </p:extLst>
          </p:nvPr>
        </p:nvGraphicFramePr>
        <p:xfrm>
          <a:off x="6580080" y="3691519"/>
          <a:ext cx="4616700" cy="25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672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A4AE829E-679C-44C0-B82B-92AEB49312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44A310B-CE81-4AF3-A68F-A88BC6B0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594360"/>
            <a:ext cx="11185200" cy="525240"/>
          </a:xfrm>
        </p:spPr>
        <p:txBody>
          <a:bodyPr/>
          <a:lstStyle/>
          <a:p>
            <a:r>
              <a:rPr lang="da-DK" dirty="0"/>
              <a:t>Udbytte og effekt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469BC05-B4F9-45C8-869A-FFD3650A2AB1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da-DK" sz="1600" dirty="0"/>
              <a:t>Ca. 64 % af respondenterne mener, at det har været værdifuldt og givende at være medlem af Task Forcen. </a:t>
            </a:r>
          </a:p>
          <a:p>
            <a:endParaRPr lang="da-DK" sz="1600" dirty="0"/>
          </a:p>
          <a:p>
            <a:r>
              <a:rPr lang="da-DK" sz="1600" dirty="0"/>
              <a:t>Særligt vurderer respondenterne, at deltagelsen har:</a:t>
            </a:r>
          </a:p>
          <a:p>
            <a:pPr lvl="1"/>
            <a:r>
              <a:rPr lang="da-DK" sz="1400" dirty="0"/>
              <a:t>Givet dem større viden omkring målgruppens udfordringer med at være på arbejdsmarkedet (ca. 64 %)</a:t>
            </a:r>
          </a:p>
          <a:p>
            <a:pPr lvl="1"/>
            <a:r>
              <a:rPr lang="da-DK" sz="1400" dirty="0"/>
              <a:t>Inspireret dem til at tage socialt ansvar i deres virksomhed (ca. 60 %)</a:t>
            </a:r>
          </a:p>
          <a:p>
            <a:pPr lvl="1"/>
            <a:r>
              <a:rPr lang="da-DK" sz="1400" dirty="0"/>
              <a:t>Givet dem et netværk af andre virksomhedsledere, som de kan sparre med omkring socialt ansvar (ca. 55 %)</a:t>
            </a:r>
            <a:endParaRPr lang="da-DK" sz="1600" dirty="0"/>
          </a:p>
          <a:p>
            <a:endParaRPr lang="da-DK" sz="1600" dirty="0"/>
          </a:p>
          <a:p>
            <a:r>
              <a:rPr lang="da-DK" sz="1600" dirty="0"/>
              <a:t>Ca. 36 % af respondenterne angiver, at de vil yde den samme indsats som før deltagelsen. Resten af respondenterne har enten allerede fundet plads til flere personer i virksomheden og/eller gør en større indsats for, at de personer de har tilknyttet bliver en integreret del af virksomheden. </a:t>
            </a:r>
            <a:endParaRPr lang="da-DK" dirty="0"/>
          </a:p>
          <a:p>
            <a:pPr lvl="1"/>
            <a:endParaRPr lang="da-DK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EFA0388-023E-4CA8-A50A-F23FB3F715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154761"/>
              </p:ext>
            </p:extLst>
          </p:nvPr>
        </p:nvGraphicFramePr>
        <p:xfrm>
          <a:off x="6252001" y="1154673"/>
          <a:ext cx="5516606" cy="265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4C21647-A295-4A2E-BFD7-AA0865750B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62387"/>
              </p:ext>
            </p:extLst>
          </p:nvPr>
        </p:nvGraphicFramePr>
        <p:xfrm>
          <a:off x="6332607" y="3876108"/>
          <a:ext cx="5436000" cy="251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801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B6FEFD6C-7C09-41BC-883A-1E3CEF8BD2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FC8A1B5-9C8F-44BF-B7BF-DB952CC7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Kommunikation og fremtid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3700CB-EAAF-446D-B2EB-9A07D9B7C75D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r>
              <a:rPr lang="da-DK" sz="1600" dirty="0"/>
              <a:t>Ca. 67 % af respondenterne har i deres daglige kontakt med andre virksomheder gjort opmærksom på det sociale ansvar og tankerne bag </a:t>
            </a:r>
            <a:r>
              <a:rPr lang="da-DK" sz="1600" dirty="0" err="1"/>
              <a:t>Rummlig</a:t>
            </a:r>
            <a:r>
              <a:rPr lang="da-DK" sz="1600" dirty="0"/>
              <a:t> </a:t>
            </a:r>
            <a:r>
              <a:rPr lang="da-DK" sz="1600" dirty="0" err="1"/>
              <a:t>imidt</a:t>
            </a:r>
            <a:r>
              <a:rPr lang="da-DK" sz="1600" dirty="0"/>
              <a:t>, hvis det faldt naturligt. </a:t>
            </a:r>
          </a:p>
          <a:p>
            <a:endParaRPr lang="da-DK" sz="1600" dirty="0"/>
          </a:p>
          <a:p>
            <a:r>
              <a:rPr lang="da-DK" sz="1600" dirty="0"/>
              <a:t>Der er, jf. figuren, også virksomheder, som har gjort andre ting for at gøre andre virksomheder opmærksomme på værdien af at tage et socialt ansvar. Kun ca. 11 % har ikke forsøgt at udbrede kendskabet til socialt ansvar og Rummelig </a:t>
            </a:r>
            <a:r>
              <a:rPr lang="da-DK" sz="1600" dirty="0" err="1"/>
              <a:t>imidt</a:t>
            </a:r>
            <a:r>
              <a:rPr lang="da-DK" sz="1600" dirty="0"/>
              <a:t>. </a:t>
            </a:r>
          </a:p>
          <a:p>
            <a:endParaRPr lang="da-DK" sz="1600" dirty="0"/>
          </a:p>
          <a:p>
            <a:r>
              <a:rPr lang="da-DK" sz="1600" dirty="0"/>
              <a:t> Ca. 71 % forventer at fortsætte deres nuværende indsats for rummelighed fremadrettet, mens ca. 38 % vil forsøge at gøre end nu større indsats fremadrettet. Kun ca. 4 % forventer ikke at fortsætte indsatsen.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C3C0CDB-C58D-414E-94A0-58AFD17865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545944"/>
              </p:ext>
            </p:extLst>
          </p:nvPr>
        </p:nvGraphicFramePr>
        <p:xfrm>
          <a:off x="6096000" y="1243119"/>
          <a:ext cx="5666617" cy="285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1C436C6-07AE-4793-9FEB-C3A8D71B55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801584"/>
              </p:ext>
            </p:extLst>
          </p:nvPr>
        </p:nvGraphicFramePr>
        <p:xfrm>
          <a:off x="6096000" y="4103001"/>
          <a:ext cx="5799110" cy="2252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436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40235AF0-BDED-4680-8474-C3ABD133A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5945D89-F580-4D78-BA6D-54EF64C9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Sammenligning af Hedensted, </a:t>
            </a:r>
            <a:r>
              <a:rPr lang="da-DK" dirty="0" err="1"/>
              <a:t>horsens</a:t>
            </a:r>
            <a:r>
              <a:rPr lang="da-DK" dirty="0"/>
              <a:t> og </a:t>
            </a:r>
            <a:r>
              <a:rPr lang="da-DK" dirty="0" err="1"/>
              <a:t>favrskov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889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F11DD8E1-3AEA-426D-A22E-F4FD4EB8FB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0D3D7C61-2D70-4A4C-9FB6-F31F47926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568180"/>
            <a:ext cx="11185200" cy="551420"/>
          </a:xfrm>
        </p:spPr>
        <p:txBody>
          <a:bodyPr/>
          <a:lstStyle/>
          <a:p>
            <a:r>
              <a:rPr lang="da-DK" dirty="0"/>
              <a:t>Opmærksomhed og udgangspunkt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9F18B4DF-1805-4FDE-862D-EF3D69835B5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/>
              <a:t>OBS på relativt få respondenter!</a:t>
            </a:r>
          </a:p>
          <a:p>
            <a:pPr marL="0" indent="0">
              <a:buNone/>
            </a:pPr>
            <a:endParaRPr lang="da-DK" sz="1600" dirty="0"/>
          </a:p>
          <a:p>
            <a:r>
              <a:rPr lang="da-DK" sz="1600" dirty="0"/>
              <a:t>Der er en tendens til at andre virksomheder har spillet en større rolle for rekrutteringen til Task Forces i Hedensted end f.eks. Favrskov, hvor kommunen har spillet en større rolle. </a:t>
            </a:r>
          </a:p>
          <a:p>
            <a:endParaRPr lang="da-DK" sz="1600" dirty="0"/>
          </a:p>
          <a:p>
            <a:r>
              <a:rPr lang="da-DK" sz="1600" dirty="0"/>
              <a:t>Tendens til at respondenterne fra Favrskov i højere grad havde erfaringer med at have borgere på kanten af arbejdsmarkedet tilknyttet før deltagelsen i Task Forcen. 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AFD3BEF-173D-4E65-91A1-D8CFCFE46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054866"/>
              </p:ext>
            </p:extLst>
          </p:nvPr>
        </p:nvGraphicFramePr>
        <p:xfrm>
          <a:off x="6464807" y="1312056"/>
          <a:ext cx="5303800" cy="233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4D67AB6A-0616-4B2F-AB16-CAE39AFAE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860769"/>
              </p:ext>
            </p:extLst>
          </p:nvPr>
        </p:nvGraphicFramePr>
        <p:xfrm>
          <a:off x="6464807" y="3648455"/>
          <a:ext cx="5505450" cy="264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001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8F7E5373-F0FD-4DBE-AD0C-38ED35A0EA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CE08E17-0BB5-4DA1-98B2-51EB6D5C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594360"/>
            <a:ext cx="11185200" cy="525240"/>
          </a:xfrm>
        </p:spPr>
        <p:txBody>
          <a:bodyPr/>
          <a:lstStyle/>
          <a:p>
            <a:r>
              <a:rPr lang="da-DK" dirty="0"/>
              <a:t>Udbytte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4CD7960-89D1-4C1F-8EAF-96BB859ADD53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/>
              <a:t>OBS på relativt få respondenter!</a:t>
            </a:r>
          </a:p>
          <a:p>
            <a:pPr marL="0" indent="0">
              <a:buNone/>
            </a:pPr>
            <a:endParaRPr lang="da-DK" sz="1600" dirty="0"/>
          </a:p>
          <a:p>
            <a:r>
              <a:rPr lang="da-DK" sz="1600" dirty="0"/>
              <a:t>Overordnet set er der forskel på, hvilket udbytte virksomhederne i de 3 Task Forces oplever at have fået af deres deltagelse. </a:t>
            </a:r>
          </a:p>
          <a:p>
            <a:endParaRPr lang="da-DK" sz="1600" dirty="0"/>
          </a:p>
          <a:p>
            <a:r>
              <a:rPr lang="da-DK" sz="1600" dirty="0"/>
              <a:t>En relativt høj andel af respondenterne fra Hedensted mener, at det har været værdifuldt og givende at være medlem af Task Forcen.</a:t>
            </a:r>
          </a:p>
          <a:p>
            <a:endParaRPr lang="da-DK" sz="1600" dirty="0"/>
          </a:p>
          <a:p>
            <a:r>
              <a:rPr lang="da-DK" sz="1600" dirty="0"/>
              <a:t>En relativt høj andel af respondenterne i Horsens synes, at deltagelsen i Task Forcen har betydet, at de har været med til at udvikle idéer til at øge virksomhedernes sociale ansvar.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47DC125-CEFA-4ABF-91B1-81B63D2D0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25481"/>
              </p:ext>
            </p:extLst>
          </p:nvPr>
        </p:nvGraphicFramePr>
        <p:xfrm>
          <a:off x="6081475" y="1346400"/>
          <a:ext cx="5981701" cy="4802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75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8972D52E-7076-455C-AD46-9F74EDC482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87106-2619-47FC-9C4F-03EE6D0A5A53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E61531-EB94-4104-A48C-C23B657C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effekt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8E19030-972F-4666-A3ED-4903D6A52C75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/>
              <a:t>OBS på relativt få respondenter!</a:t>
            </a:r>
          </a:p>
          <a:p>
            <a:endParaRPr lang="da-DK" sz="1600" dirty="0"/>
          </a:p>
          <a:p>
            <a:r>
              <a:rPr lang="da-DK" sz="1600" dirty="0"/>
              <a:t>Særligt i Horsens har deltagelsen inspireret til at respondenterne gør en større indsats for at finde plads til borgere på kanten af arbejdsmarkedet og integrere dem i virksomheden.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28BB741-1BC4-4B1D-9E2A-755F10EF59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401317"/>
              </p:ext>
            </p:extLst>
          </p:nvPr>
        </p:nvGraphicFramePr>
        <p:xfrm>
          <a:off x="6252001" y="1346400"/>
          <a:ext cx="5810251" cy="4802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375983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">
  <a:themeElements>
    <a:clrScheme name="Pluss Theme 1">
      <a:dk1>
        <a:sysClr val="windowText" lastClr="000000"/>
      </a:dk1>
      <a:lt1>
        <a:sysClr val="window" lastClr="FFFFFF"/>
      </a:lt1>
      <a:dk2>
        <a:srgbClr val="006186"/>
      </a:dk2>
      <a:lt2>
        <a:srgbClr val="FFFFFF"/>
      </a:lt2>
      <a:accent1>
        <a:srgbClr val="006186"/>
      </a:accent1>
      <a:accent2>
        <a:srgbClr val="B50E20"/>
      </a:accent2>
      <a:accent3>
        <a:srgbClr val="E4E329"/>
      </a:accent3>
      <a:accent4>
        <a:srgbClr val="00A0AE"/>
      </a:accent4>
      <a:accent5>
        <a:srgbClr val="ABABA7"/>
      </a:accent5>
      <a:accent6>
        <a:srgbClr val="E47823"/>
      </a:accent6>
      <a:hlink>
        <a:srgbClr val="006186"/>
      </a:hlink>
      <a:folHlink>
        <a:srgbClr val="E4782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ss PP Master_Bredt format_Uden footer" id="{4DB5B341-3166-4F06-B1AF-547AE5EF1AC5}" vid="{8915E5CF-7132-4E2F-9B4F-026F87BE2A18}"/>
    </a:ext>
  </a:extLst>
</a:theme>
</file>

<file path=ppt/theme/theme2.xml><?xml version="1.0" encoding="utf-8"?>
<a:theme xmlns:a="http://schemas.openxmlformats.org/drawingml/2006/main" name="Hvid baggrund">
  <a:themeElements>
    <a:clrScheme name="Pluss Theme 1">
      <a:dk1>
        <a:sysClr val="windowText" lastClr="000000"/>
      </a:dk1>
      <a:lt1>
        <a:sysClr val="window" lastClr="FFFFFF"/>
      </a:lt1>
      <a:dk2>
        <a:srgbClr val="006186"/>
      </a:dk2>
      <a:lt2>
        <a:srgbClr val="FFFFFF"/>
      </a:lt2>
      <a:accent1>
        <a:srgbClr val="006186"/>
      </a:accent1>
      <a:accent2>
        <a:srgbClr val="B50E20"/>
      </a:accent2>
      <a:accent3>
        <a:srgbClr val="E4E329"/>
      </a:accent3>
      <a:accent4>
        <a:srgbClr val="00A0AE"/>
      </a:accent4>
      <a:accent5>
        <a:srgbClr val="ABABA7"/>
      </a:accent5>
      <a:accent6>
        <a:srgbClr val="E47823"/>
      </a:accent6>
      <a:hlink>
        <a:srgbClr val="006186"/>
      </a:hlink>
      <a:folHlink>
        <a:srgbClr val="E4782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ss PP Master_Bredt format_Uden footer" id="{4DB5B341-3166-4F06-B1AF-547AE5EF1AC5}" vid="{72FDD634-E7FA-4388-B572-1BBA6D9C3B67}"/>
    </a:ext>
  </a:extLst>
</a:theme>
</file>

<file path=ppt/theme/theme3.xml><?xml version="1.0" encoding="utf-8"?>
<a:theme xmlns:a="http://schemas.openxmlformats.org/drawingml/2006/main" name="Gråt baggrundsfelt">
  <a:themeElements>
    <a:clrScheme name="Pluss Theme 1">
      <a:dk1>
        <a:sysClr val="windowText" lastClr="000000"/>
      </a:dk1>
      <a:lt1>
        <a:sysClr val="window" lastClr="FFFFFF"/>
      </a:lt1>
      <a:dk2>
        <a:srgbClr val="006186"/>
      </a:dk2>
      <a:lt2>
        <a:srgbClr val="FFFFFF"/>
      </a:lt2>
      <a:accent1>
        <a:srgbClr val="006186"/>
      </a:accent1>
      <a:accent2>
        <a:srgbClr val="B50E20"/>
      </a:accent2>
      <a:accent3>
        <a:srgbClr val="E4E329"/>
      </a:accent3>
      <a:accent4>
        <a:srgbClr val="00A0AE"/>
      </a:accent4>
      <a:accent5>
        <a:srgbClr val="ABABA7"/>
      </a:accent5>
      <a:accent6>
        <a:srgbClr val="E47823"/>
      </a:accent6>
      <a:hlink>
        <a:srgbClr val="006186"/>
      </a:hlink>
      <a:folHlink>
        <a:srgbClr val="E4782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ss PP Master_Bredt format_Uden footer" id="{4DB5B341-3166-4F06-B1AF-547AE5EF1AC5}" vid="{F755BBC8-2361-422B-B84C-39AE38DFE70A}"/>
    </a:ext>
  </a:extLst>
</a:theme>
</file>

<file path=ppt/theme/theme4.xml><?xml version="1.0" encoding="utf-8"?>
<a:theme xmlns:a="http://schemas.openxmlformats.org/drawingml/2006/main" name="Blåt baggrundsfelt">
  <a:themeElements>
    <a:clrScheme name="Pluss Theme 1">
      <a:dk1>
        <a:sysClr val="windowText" lastClr="000000"/>
      </a:dk1>
      <a:lt1>
        <a:sysClr val="window" lastClr="FFFFFF"/>
      </a:lt1>
      <a:dk2>
        <a:srgbClr val="006186"/>
      </a:dk2>
      <a:lt2>
        <a:srgbClr val="FFFFFF"/>
      </a:lt2>
      <a:accent1>
        <a:srgbClr val="006186"/>
      </a:accent1>
      <a:accent2>
        <a:srgbClr val="B50E20"/>
      </a:accent2>
      <a:accent3>
        <a:srgbClr val="E4E329"/>
      </a:accent3>
      <a:accent4>
        <a:srgbClr val="00A0AE"/>
      </a:accent4>
      <a:accent5>
        <a:srgbClr val="ABABA7"/>
      </a:accent5>
      <a:accent6>
        <a:srgbClr val="E47823"/>
      </a:accent6>
      <a:hlink>
        <a:srgbClr val="006186"/>
      </a:hlink>
      <a:folHlink>
        <a:srgbClr val="E4782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ss PP Master_Bredt format_Uden footer" id="{4DB5B341-3166-4F06-B1AF-547AE5EF1AC5}" vid="{63492E9B-1D45-4B7B-8E71-0C5A76A87D2A}"/>
    </a:ext>
  </a:extLst>
</a:theme>
</file>

<file path=ppt/theme/theme5.xml><?xml version="1.0" encoding="utf-8"?>
<a:theme xmlns:a="http://schemas.openxmlformats.org/drawingml/2006/main" name="Blå baggrund">
  <a:themeElements>
    <a:clrScheme name="Pluss Theme 1">
      <a:dk1>
        <a:sysClr val="windowText" lastClr="000000"/>
      </a:dk1>
      <a:lt1>
        <a:sysClr val="window" lastClr="FFFFFF"/>
      </a:lt1>
      <a:dk2>
        <a:srgbClr val="006186"/>
      </a:dk2>
      <a:lt2>
        <a:srgbClr val="FFFFFF"/>
      </a:lt2>
      <a:accent1>
        <a:srgbClr val="006186"/>
      </a:accent1>
      <a:accent2>
        <a:srgbClr val="B50E20"/>
      </a:accent2>
      <a:accent3>
        <a:srgbClr val="E4E329"/>
      </a:accent3>
      <a:accent4>
        <a:srgbClr val="00A0AE"/>
      </a:accent4>
      <a:accent5>
        <a:srgbClr val="ABABA7"/>
      </a:accent5>
      <a:accent6>
        <a:srgbClr val="E47823"/>
      </a:accent6>
      <a:hlink>
        <a:srgbClr val="006186"/>
      </a:hlink>
      <a:folHlink>
        <a:srgbClr val="E4782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ss PP Master_Bredt format_Uden footer" id="{4DB5B341-3166-4F06-B1AF-547AE5EF1AC5}" vid="{84BA7047-59D0-4FF6-B270-667292451255}"/>
    </a:ext>
  </a:extLst>
</a:theme>
</file>

<file path=ppt/theme/theme6.xml><?xml version="1.0" encoding="utf-8"?>
<a:theme xmlns:a="http://schemas.openxmlformats.org/drawingml/2006/main" name="Sektionsskifte">
  <a:themeElements>
    <a:clrScheme name="Pluss Theme 1">
      <a:dk1>
        <a:sysClr val="windowText" lastClr="000000"/>
      </a:dk1>
      <a:lt1>
        <a:sysClr val="window" lastClr="FFFFFF"/>
      </a:lt1>
      <a:dk2>
        <a:srgbClr val="006186"/>
      </a:dk2>
      <a:lt2>
        <a:srgbClr val="FFFFFF"/>
      </a:lt2>
      <a:accent1>
        <a:srgbClr val="006186"/>
      </a:accent1>
      <a:accent2>
        <a:srgbClr val="B50E20"/>
      </a:accent2>
      <a:accent3>
        <a:srgbClr val="E4E329"/>
      </a:accent3>
      <a:accent4>
        <a:srgbClr val="00A0AE"/>
      </a:accent4>
      <a:accent5>
        <a:srgbClr val="ABABA7"/>
      </a:accent5>
      <a:accent6>
        <a:srgbClr val="E47823"/>
      </a:accent6>
      <a:hlink>
        <a:srgbClr val="006186"/>
      </a:hlink>
      <a:folHlink>
        <a:srgbClr val="E4782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ss PP Master_Bredt format_Uden footer" id="{4DB5B341-3166-4F06-B1AF-547AE5EF1AC5}" vid="{765A9AFB-E8E1-4C72-B4CC-4A11DE7372B6}"/>
    </a:ext>
  </a:extLst>
</a:theme>
</file>

<file path=ppt/theme/theme7.xml><?xml version="1.0" encoding="utf-8"?>
<a:theme xmlns:a="http://schemas.openxmlformats.org/drawingml/2006/main" name="Afslutningsslide">
  <a:themeElements>
    <a:clrScheme name="Pluss Theme 1">
      <a:dk1>
        <a:sysClr val="windowText" lastClr="000000"/>
      </a:dk1>
      <a:lt1>
        <a:sysClr val="window" lastClr="FFFFFF"/>
      </a:lt1>
      <a:dk2>
        <a:srgbClr val="006186"/>
      </a:dk2>
      <a:lt2>
        <a:srgbClr val="FFFFFF"/>
      </a:lt2>
      <a:accent1>
        <a:srgbClr val="006186"/>
      </a:accent1>
      <a:accent2>
        <a:srgbClr val="B50E20"/>
      </a:accent2>
      <a:accent3>
        <a:srgbClr val="E4E329"/>
      </a:accent3>
      <a:accent4>
        <a:srgbClr val="00A0AE"/>
      </a:accent4>
      <a:accent5>
        <a:srgbClr val="ABABA7"/>
      </a:accent5>
      <a:accent6>
        <a:srgbClr val="E47823"/>
      </a:accent6>
      <a:hlink>
        <a:srgbClr val="006186"/>
      </a:hlink>
      <a:folHlink>
        <a:srgbClr val="E4782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ss PP Master_Bredt format_Uden footer" id="{4DB5B341-3166-4F06-B1AF-547AE5EF1AC5}" vid="{CD0B8B0F-50C1-4C6C-B976-18FE97FD1304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luss Leadershi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93553"/>
    </a:accent1>
    <a:accent2>
      <a:srgbClr val="006186"/>
    </a:accent2>
    <a:accent3>
      <a:srgbClr val="00676A"/>
    </a:accent3>
    <a:accent4>
      <a:srgbClr val="18898D"/>
    </a:accent4>
    <a:accent5>
      <a:srgbClr val="AFDAC9"/>
    </a:accent5>
    <a:accent6>
      <a:srgbClr val="F5A80E"/>
    </a:accent6>
    <a:hlink>
      <a:srgbClr val="0563C1"/>
    </a:hlink>
    <a:folHlink>
      <a:srgbClr val="954F7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7426FCE048F64FA0E866AE3A724DEE" ma:contentTypeVersion="13" ma:contentTypeDescription="Opret et nyt dokument." ma:contentTypeScope="" ma:versionID="01d32aaa46da9f8efe9c3ded7935566a">
  <xsd:schema xmlns:xsd="http://www.w3.org/2001/XMLSchema" xmlns:xs="http://www.w3.org/2001/XMLSchema" xmlns:p="http://schemas.microsoft.com/office/2006/metadata/properties" xmlns:ns2="6ce43b28-b21d-4440-97a0-a0259189dfd3" xmlns:ns3="8ccbdead-a66e-45b9-a5a5-dae573a4a798" targetNamespace="http://schemas.microsoft.com/office/2006/metadata/properties" ma:root="true" ma:fieldsID="ec469f2509eee5d5d97e6a46bb3c0794" ns2:_="" ns3:_="">
    <xsd:import namespace="6ce43b28-b21d-4440-97a0-a0259189dfd3"/>
    <xsd:import namespace="8ccbdead-a66e-45b9-a5a5-dae573a4a7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e43b28-b21d-4440-97a0-a0259189df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bdead-a66e-45b9-a5a5-dae573a4a7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752910-BC56-4AB1-93C1-86386964DB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5CA993-AFDC-4008-94D5-F8F5D4A2C5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B1007A-D0A5-4B7A-9C21-7D3DD51578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e43b28-b21d-4440-97a0-a0259189dfd3"/>
    <ds:schemaRef ds:uri="8ccbdead-a66e-45b9-a5a5-dae573a4a7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Pluss PP Master_Bredt format_Uden footer</Template>
  <TotalTime>55</TotalTime>
  <Words>1115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7</vt:i4>
      </vt:variant>
      <vt:variant>
        <vt:lpstr>Slidetitler</vt:lpstr>
      </vt:variant>
      <vt:variant>
        <vt:i4>12</vt:i4>
      </vt:variant>
    </vt:vector>
  </HeadingPairs>
  <TitlesOfParts>
    <vt:vector size="24" baseType="lpstr">
      <vt:lpstr>Arial</vt:lpstr>
      <vt:lpstr>Calibri</vt:lpstr>
      <vt:lpstr>Helvetica</vt:lpstr>
      <vt:lpstr>Lucida Grande</vt:lpstr>
      <vt:lpstr>Wingdings</vt:lpstr>
      <vt:lpstr>Forside</vt:lpstr>
      <vt:lpstr>Hvid baggrund</vt:lpstr>
      <vt:lpstr>Gråt baggrundsfelt</vt:lpstr>
      <vt:lpstr>Blåt baggrundsfelt</vt:lpstr>
      <vt:lpstr>Blå baggrund</vt:lpstr>
      <vt:lpstr>Sektionsskifte</vt:lpstr>
      <vt:lpstr>Afslutningsslide</vt:lpstr>
      <vt:lpstr>PowerPoint-præsentation</vt:lpstr>
      <vt:lpstr>Overblik over besvarelser</vt:lpstr>
      <vt:lpstr>Opmærksomhed og udgangspunkt</vt:lpstr>
      <vt:lpstr>Udbytte og effekt</vt:lpstr>
      <vt:lpstr>Kommunikation og fremtid</vt:lpstr>
      <vt:lpstr>Sammenligning af Hedensted, horsens og favrskov</vt:lpstr>
      <vt:lpstr>Opmærksomhed og udgangspunkt</vt:lpstr>
      <vt:lpstr>Udbytte</vt:lpstr>
      <vt:lpstr>effekt</vt:lpstr>
      <vt:lpstr>Kommunikation</vt:lpstr>
      <vt:lpstr>fremtid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Frederik Milling Petersen</dc:creator>
  <cp:lastModifiedBy>Mathias Fischer</cp:lastModifiedBy>
  <cp:revision>19</cp:revision>
  <cp:lastPrinted>2018-07-03T08:52:15Z</cp:lastPrinted>
  <dcterms:created xsi:type="dcterms:W3CDTF">2019-07-05T13:02:21Z</dcterms:created>
  <dcterms:modified xsi:type="dcterms:W3CDTF">2021-11-08T10:42:54Z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0x0101004C7426FCE048F64FA0E866AE3A724DEE</vt:lpwstr>
  </property>
  <property fmtid="{D5CDD505-2E9C-101B-9397-08002B2CF9AE}" pid="3" name="Order">
    <vt:r8>17104400</vt:r8>
  </property>
</Properties>
</file>